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8" r:id="rId22"/>
    <p:sldId id="279" r:id="rId23"/>
    <p:sldId id="282" r:id="rId24"/>
    <p:sldId id="283" r:id="rId25"/>
    <p:sldId id="284"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69669" autoAdjust="0"/>
  </p:normalViewPr>
  <p:slideViewPr>
    <p:cSldViewPr snapToGrid="0">
      <p:cViewPr>
        <p:scale>
          <a:sx n="25" d="100"/>
          <a:sy n="25" d="100"/>
        </p:scale>
        <p:origin x="126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bmp>
</file>

<file path=ppt/media/image8.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 To test bigger systems, we may need to create bigger tests, such as </a:t>
            </a:r>
            <a:r>
              <a:rPr b="1" dirty="0"/>
              <a:t>integration tests. </a:t>
            </a:r>
            <a:r>
              <a:rPr dirty="0"/>
              <a:t>Many bugs may be observable only when </a:t>
            </a:r>
            <a:r>
              <a:rPr b="1" dirty="0"/>
              <a:t>multiple components interact </a:t>
            </a:r>
            <a:r>
              <a:rPr dirty="0"/>
              <a:t>(often as a result of one making an </a:t>
            </a:r>
            <a:r>
              <a:rPr b="1" dirty="0"/>
              <a:t>incorrect assumption </a:t>
            </a:r>
            <a:r>
              <a:rPr dirty="0"/>
              <a:t>about the others’ behavior).</a:t>
            </a:r>
          </a:p>
          <a:p>
            <a:pPr defTabSz="457200">
              <a:lnSpc>
                <a:spcPct val="117999"/>
              </a:lnSpc>
              <a:defRPr sz="2200">
                <a:latin typeface="Helvetica Neue"/>
                <a:ea typeface="Helvetica Neue"/>
                <a:cs typeface="Helvetica Neue"/>
                <a:sym typeface="Helvetica Neue"/>
              </a:defRPr>
            </a:pPr>
            <a:endParaRPr dirty="0"/>
          </a:p>
          <a:p>
            <a:pPr defTabSz="457200">
              <a:lnSpc>
                <a:spcPct val="117999"/>
              </a:lnSpc>
              <a:defRPr sz="2200">
                <a:latin typeface="Helvetica Neue"/>
                <a:ea typeface="Helvetica Neue"/>
                <a:cs typeface="Helvetica Neue"/>
                <a:sym typeface="Helvetica Neue"/>
              </a:defRPr>
            </a:pPr>
            <a:r>
              <a:rPr dirty="0"/>
              <a:t>What do integration tests include? If we’re testing an entire application, then that surely is an integration test. If we are working at any reasonable scale, it’s likely that we will want to write tests for things bigger than a single application that is just one process running on one server.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doubles are used in </a:t>
            </a:r>
            <a:r>
              <a:rPr lang="en-US" b="1" dirty="0"/>
              <a:t>many situations</a:t>
            </a:r>
            <a:r>
              <a:rPr lang="en-US" dirty="0"/>
              <a:t>!</a:t>
            </a:r>
          </a:p>
        </p:txBody>
      </p:sp>
    </p:spTree>
    <p:extLst>
      <p:ext uri="{BB962C8B-B14F-4D97-AF65-F5344CB8AC3E}">
        <p14:creationId xmlns:p14="http://schemas.microsoft.com/office/powerpoint/2010/main" val="23926310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914400">
              <a:defRPr sz="1200" b="1"/>
            </a:pPr>
            <a:r>
              <a:rPr dirty="0"/>
              <a:t>Spies</a:t>
            </a:r>
            <a:r>
              <a:rPr b="0" dirty="0"/>
              <a:t> are stubs that also record some information based on how they were called. One form of this might be an </a:t>
            </a:r>
            <a:r>
              <a:rPr b="1" dirty="0"/>
              <a:t>email service </a:t>
            </a:r>
            <a:r>
              <a:rPr b="0" dirty="0"/>
              <a:t>that records how many messages it was sent. This is an example of spy being used</a:t>
            </a:r>
            <a:r>
              <a:rPr b="1" dirty="0">
                <a:solidFill>
                  <a:srgbClr val="FF0000"/>
                </a:solidFill>
                <a:highlight>
                  <a:srgbClr val="FFFF00"/>
                </a:highlight>
              </a:rPr>
              <a:t> with </a:t>
            </a:r>
            <a:r>
              <a:rPr b="0" dirty="0"/>
              <a:t>a real email service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xfrm>
            <a:off x="381000" y="685800"/>
            <a:ext cx="6096000" cy="3429000"/>
          </a:xfrm>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pPr defTabSz="914400">
              <a:defRPr sz="1200"/>
            </a:pPr>
            <a:r>
              <a:rPr dirty="0"/>
              <a:t>Spies let us </a:t>
            </a:r>
            <a:r>
              <a:rPr b="1" dirty="0"/>
              <a:t>inspect the internal state of our system</a:t>
            </a:r>
            <a:r>
              <a:rPr dirty="0"/>
              <a:t>, allowing us to make assertions about the method calls that occur in the system under test.</a:t>
            </a:r>
          </a:p>
          <a:p>
            <a:pPr defTabSz="914400">
              <a:defRPr sz="1200"/>
            </a:pPr>
            <a:endParaRPr dirty="0"/>
          </a:p>
          <a:p>
            <a:pPr defTabSz="914400">
              <a:defRPr sz="1200"/>
            </a:pPr>
            <a:r>
              <a:rPr dirty="0"/>
              <a:t>(Read example)</a:t>
            </a:r>
          </a:p>
          <a:p>
            <a:pPr defTabSz="914400">
              <a:defRPr sz="1200"/>
            </a:pPr>
            <a:endParaRPr dirty="0"/>
          </a:p>
          <a:p>
            <a:pPr defTabSz="914400">
              <a:defRPr sz="1200"/>
            </a:pPr>
            <a:r>
              <a:rPr dirty="0"/>
              <a:t>The point of this spy is to have much more knowledge of the internal object state in exchange for deeper coupling, which could be problematic in the future because it makes our tests more fragile.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Shape 360"/>
          <p:cNvSpPr>
            <a:spLocks noGrp="1" noRot="1" noChangeAspect="1"/>
          </p:cNvSpPr>
          <p:nvPr>
            <p:ph type="sldImg"/>
          </p:nvPr>
        </p:nvSpPr>
        <p:spPr>
          <a:xfrm>
            <a:off x="381000" y="685800"/>
            <a:ext cx="6096000" cy="3429000"/>
          </a:xfrm>
          <a:prstGeom prst="rect">
            <a:avLst/>
          </a:prstGeom>
        </p:spPr>
        <p:txBody>
          <a:bodyPr/>
          <a:lstStyle/>
          <a:p>
            <a:endParaRPr/>
          </a:p>
        </p:txBody>
      </p:sp>
      <p:sp>
        <p:nvSpPr>
          <p:cNvPr id="361" name="Shape 361"/>
          <p:cNvSpPr>
            <a:spLocks noGrp="1"/>
          </p:cNvSpPr>
          <p:nvPr>
            <p:ph type="body" sz="quarter" idx="1"/>
          </p:nvPr>
        </p:nvSpPr>
        <p:spPr>
          <a:prstGeom prst="rect">
            <a:avLst/>
          </a:prstGeom>
        </p:spPr>
        <p:txBody>
          <a:bodyPr/>
          <a:lstStyle/>
          <a:p>
            <a:pPr defTabSz="914400">
              <a:defRPr sz="1200" b="1"/>
            </a:pPr>
            <a:r>
              <a:rPr dirty="0"/>
              <a:t>Mocks</a:t>
            </a:r>
            <a:r>
              <a:rPr b="0" dirty="0"/>
              <a:t> are objects pre-programmed with expectations which form a specification of the calls they are expected to receive. It is used to record and verify the interaction between classes/components. </a:t>
            </a:r>
            <a:r>
              <a:rPr b="0" u="sng" dirty="0"/>
              <a:t>A mock is known as the most powerful and flexible version of the test doubles</a:t>
            </a:r>
            <a:r>
              <a:rPr b="0" dirty="0"/>
              <a:t>. </a:t>
            </a:r>
          </a:p>
          <a:p>
            <a:pPr defTabSz="914400">
              <a:defRPr sz="1200"/>
            </a:pPr>
            <a:r>
              <a:rPr dirty="0"/>
              <a:t>The mock objects are generally used for </a:t>
            </a:r>
            <a:r>
              <a:rPr b="1" dirty="0"/>
              <a:t>behavior verification</a:t>
            </a:r>
            <a:r>
              <a:rPr dirty="0"/>
              <a:t>. The term behavior means to check the correct methods and paths that are applied to the objects.</a:t>
            </a:r>
          </a:p>
          <a:p>
            <a:pPr defTabSz="914400">
              <a:defRPr sz="1200"/>
            </a:pPr>
            <a:r>
              <a:rPr dirty="0"/>
              <a:t>Mocks are mostly created by using a library or a mocking framework like Mockito, </a:t>
            </a:r>
            <a:r>
              <a:rPr dirty="0" err="1"/>
              <a:t>JMock</a:t>
            </a:r>
            <a:r>
              <a:rPr dirty="0"/>
              <a:t>, and </a:t>
            </a:r>
            <a:r>
              <a:rPr dirty="0" err="1"/>
              <a:t>EasyMock</a:t>
            </a:r>
            <a:r>
              <a:rPr dirty="0"/>
              <a:t>. It is used for testing a large suite of tests where stubs are not sufficient.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xfrm>
            <a:off x="381000" y="685800"/>
            <a:ext cx="6096000" cy="3429000"/>
          </a:xfrm>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pPr defTabSz="914400">
              <a:defRPr sz="1200"/>
            </a:pPr>
            <a:r>
              <a:rPr dirty="0"/>
              <a:t>There are three main types of module and function mocking in Jest:</a:t>
            </a:r>
            <a:br>
              <a:rPr dirty="0"/>
            </a:br>
            <a:r>
              <a:rPr b="1" dirty="0" err="1"/>
              <a:t>jest.fn</a:t>
            </a:r>
            <a:r>
              <a:rPr b="1" dirty="0"/>
              <a:t>: Mock a function</a:t>
            </a:r>
          </a:p>
          <a:p>
            <a:pPr defTabSz="914400">
              <a:defRPr sz="1200"/>
            </a:pPr>
            <a:r>
              <a:rPr b="1" dirty="0" err="1"/>
              <a:t>jest.mock</a:t>
            </a:r>
            <a:r>
              <a:rPr b="1" dirty="0"/>
              <a:t>: Mock a module</a:t>
            </a:r>
          </a:p>
          <a:p>
            <a:pPr defTabSz="914400">
              <a:defRPr sz="1200"/>
            </a:pPr>
            <a:r>
              <a:rPr b="1" dirty="0" err="1"/>
              <a:t>jest.spyOn</a:t>
            </a:r>
            <a:r>
              <a:rPr b="1" dirty="0"/>
              <a:t>: Spy or mock a function</a:t>
            </a:r>
            <a:br>
              <a:rPr dirty="0"/>
            </a:br>
            <a:r>
              <a:rPr dirty="0"/>
              <a:t>Here is a nice review:</a:t>
            </a:r>
          </a:p>
          <a:p>
            <a:pPr defTabSz="914400">
              <a:defRPr sz="1200"/>
            </a:pPr>
            <a:r>
              <a:rPr dirty="0"/>
              <a:t>https://medium.com/@rickhanlonii/understanding-jest-mocks-f0046c68e53c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xfrm>
            <a:off x="381000" y="685800"/>
            <a:ext cx="6096000" cy="3429000"/>
          </a:xfrm>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rPr dirty="0"/>
              <a:t>This test will spy on the </a:t>
            </a:r>
            <a:r>
              <a:rPr b="1" dirty="0" err="1">
                <a:solidFill>
                  <a:srgbClr val="000000"/>
                </a:solidFill>
                <a:latin typeface="+mj-lt"/>
                <a:ea typeface="+mj-ea"/>
                <a:cs typeface="+mj-cs"/>
                <a:sym typeface="Calibri"/>
              </a:rPr>
              <a:t>getInstance</a:t>
            </a:r>
            <a:r>
              <a:rPr dirty="0"/>
              <a:t> method of </a:t>
            </a:r>
            <a:r>
              <a:rPr dirty="0" err="1">
                <a:solidFill>
                  <a:srgbClr val="000000"/>
                </a:solidFill>
                <a:latin typeface="+mj-lt"/>
                <a:ea typeface="+mj-ea"/>
                <a:cs typeface="+mj-cs"/>
                <a:sym typeface="Calibri"/>
              </a:rPr>
              <a:t>CoveyTownsStore</a:t>
            </a:r>
            <a:r>
              <a:rPr dirty="0"/>
              <a:t>, always returning a mock instance. Then, whenever </a:t>
            </a:r>
            <a:r>
              <a:rPr b="1" dirty="0" err="1">
                <a:solidFill>
                  <a:srgbClr val="000000"/>
                </a:solidFill>
                <a:latin typeface="+mj-lt"/>
                <a:ea typeface="+mj-ea"/>
                <a:cs typeface="+mj-cs"/>
                <a:sym typeface="Calibri"/>
              </a:rPr>
              <a:t>getControllerForTown</a:t>
            </a:r>
            <a:r>
              <a:rPr dirty="0"/>
              <a:t> is called, it will always return a mock </a:t>
            </a:r>
            <a:r>
              <a:rPr dirty="0" err="1">
                <a:solidFill>
                  <a:srgbClr val="000000"/>
                </a:solidFill>
                <a:latin typeface="+mj-lt"/>
                <a:ea typeface="+mj-ea"/>
                <a:cs typeface="+mj-cs"/>
                <a:sym typeface="Calibri"/>
              </a:rPr>
              <a:t>CoveyTownController</a:t>
            </a:r>
            <a:r>
              <a:rPr dirty="0"/>
              <a:t>.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t>The test checks to see that </a:t>
            </a:r>
            <a:r>
              <a:rPr>
                <a:solidFill>
                  <a:srgbClr val="000000"/>
                </a:solidFill>
                <a:latin typeface="+mj-lt"/>
                <a:ea typeface="+mj-ea"/>
                <a:cs typeface="+mj-cs"/>
                <a:sym typeface="Calibri"/>
              </a:rPr>
              <a:t>conversationAreaCreateHandler</a:t>
            </a:r>
            <a:r>
              <a:t> does NOT call </a:t>
            </a:r>
            <a:r>
              <a:rPr>
                <a:solidFill>
                  <a:srgbClr val="000000"/>
                </a:solidFill>
                <a:latin typeface="+mj-lt"/>
                <a:ea typeface="+mj-ea"/>
                <a:cs typeface="+mj-cs"/>
                <a:sym typeface="Calibri"/>
              </a:rPr>
              <a:t>addConversationArea</a:t>
            </a:r>
            <a:r>
              <a:t> if the session token is invalid, which it simulates by mocking a return value of </a:t>
            </a:r>
            <a:r>
              <a:rPr>
                <a:solidFill>
                  <a:srgbClr val="000000"/>
                </a:solidFill>
                <a:latin typeface="+mj-lt"/>
                <a:ea typeface="+mj-ea"/>
                <a:cs typeface="+mj-cs"/>
                <a:sym typeface="Calibri"/>
              </a:rPr>
              <a:t>undefined</a:t>
            </a:r>
            <a:r>
              <a:t> for </a:t>
            </a:r>
            <a:r>
              <a:rPr>
                <a:solidFill>
                  <a:srgbClr val="000000"/>
                </a:solidFill>
                <a:latin typeface="+mj-lt"/>
                <a:ea typeface="+mj-ea"/>
                <a:cs typeface="+mj-cs"/>
                <a:sym typeface="Calibri"/>
              </a:rPr>
              <a:t>getSessionByToken</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rPr dirty="0"/>
              <a:t>Fake</a:t>
            </a:r>
            <a:r>
              <a:rPr b="0" dirty="0"/>
              <a:t> objects actually have working implementations, but usually take some shortcut which makes them not suitable for production (an in memory database is a good example).</a:t>
            </a:r>
          </a:p>
          <a:p>
            <a:pPr defTabSz="914400">
              <a:defRPr sz="1200"/>
            </a:pPr>
            <a:r>
              <a:rPr dirty="0"/>
              <a:t>A fake is a simpler implementation of real objects.</a:t>
            </a:r>
          </a:p>
          <a:p>
            <a:pPr defTabSz="914400">
              <a:defRPr sz="1200"/>
            </a:pPr>
            <a:r>
              <a:rPr dirty="0"/>
              <a:t>Fakes are used when we want to test an infrastructural class, in other words, fakes are for the classes which are beyond our application limit (repositories or queues, for example).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dirty="0"/>
              <a:t>Example of GUI layout: do we really want to write tests that say that each of the buttons on a page are in the exact same place, and then update those tests when we change the GUI?</a:t>
            </a:r>
          </a:p>
          <a:p>
            <a:r>
              <a:rPr dirty="0"/>
              <a:t>For building a payment processor API like Stripe: how to detect that a change to the implementation or specification of an API call will be “breaking” for any of our clients [who implemented their client based on “how it is now is right” rather than “how the API intended it to be is right”])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“false positive”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xfrm>
            <a:off x="381000" y="685800"/>
            <a:ext cx="6096000" cy="3429000"/>
          </a:xfrm>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For instance, our idea of our server software might actually consist of </a:t>
            </a:r>
            <a:r>
              <a:rPr b="1" dirty="0"/>
              <a:t>multiple processes running </a:t>
            </a:r>
            <a:r>
              <a:rPr dirty="0"/>
              <a:t>in coordination on a single server, which itself might be in a cluster of 100’s of thousands of servers.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t>&lt;read slide&gt; takeaway is that we want to have our pyramid, still have some end-to-end tests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xfrm>
            <a:off x="381000" y="685800"/>
            <a:ext cx="6096000" cy="3429000"/>
          </a:xfrm>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rPr lang="en-US" dirty="0"/>
              <a:t>Let’s talk about some of the </a:t>
            </a:r>
            <a:r>
              <a:rPr lang="en-US" b="1" dirty="0"/>
              <a:t>complexities</a:t>
            </a:r>
            <a:r>
              <a:rPr lang="en-US" dirty="0"/>
              <a:t> of larger systems</a:t>
            </a:r>
          </a:p>
          <a:p>
            <a:r>
              <a:rPr dirty="0"/>
              <a:t>&lt;read slide&gt;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dirty="0"/>
              <a:t>The overall approach to build small tests for large systems is to use a “test double”. Test doubles </a:t>
            </a:r>
            <a:r>
              <a:rPr b="1" dirty="0"/>
              <a:t>replace uncontrollable </a:t>
            </a:r>
            <a:r>
              <a:rPr dirty="0"/>
              <a:t>pieces of the environment with something that we can control.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p>
            <a:pPr defTabSz="914400">
              <a:defRPr sz="1200"/>
            </a:pPr>
            <a:r>
              <a:rPr dirty="0"/>
              <a:t>Doubles are things that </a:t>
            </a:r>
            <a:r>
              <a:rPr b="1" dirty="0"/>
              <a:t>look like the real thing </a:t>
            </a:r>
            <a:r>
              <a:rPr dirty="0"/>
              <a:t>but they are not real.</a:t>
            </a:r>
          </a:p>
          <a:p>
            <a:pPr defTabSz="914400">
              <a:defRPr sz="1200"/>
            </a:pPr>
            <a:r>
              <a:rPr dirty="0"/>
              <a:t>If you are working on a system which sends an email to customer after an operation, how will you test it? Instead of sending a real email every time you test, you can use doubles (i.e., a </a:t>
            </a:r>
            <a:r>
              <a:rPr b="1" dirty="0"/>
              <a:t>mock mail service</a:t>
            </a:r>
            <a:r>
              <a:rPr dirty="0"/>
              <a:t>)</a:t>
            </a:r>
          </a:p>
          <a:p>
            <a:pPr defTabSz="914400">
              <a:defRPr sz="1200"/>
            </a:pPr>
            <a:r>
              <a:rPr dirty="0"/>
              <a:t>One way to say this is: you need test doubles when you code (or function) has side effects.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martinfowler.com/articles/mocksArentStubs.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Designing Tests for Large Systems</a:t>
            </a:r>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a:p>
        </p:txBody>
      </p:sp>
      <p:sp>
        <p:nvSpPr>
          <p:cNvPr id="139" name="Rectangle 2"/>
          <p:cNvSpPr txBox="1"/>
          <p:nvPr/>
        </p:nvSpPr>
        <p:spPr>
          <a:xfrm>
            <a:off x="1502899" y="11739342"/>
            <a:ext cx="12009121"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2022 Released under the </a:t>
            </a:r>
            <a:r>
              <a:rPr u="sng">
                <a:solidFill>
                  <a:srgbClr val="0563C1"/>
                </a:solidFill>
                <a:uFill>
                  <a:solidFill>
                    <a:srgbClr val="0563C1"/>
                  </a:solidFill>
                </a:uFill>
                <a:hlinkClick r:id="rId2"/>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lstStyle>
            <a:lvl1pPr defTabSz="1737360">
              <a:defRPr sz="8360"/>
            </a:lvl1pPr>
          </a:lstStyle>
          <a:p>
            <a:r>
              <a:t>Test Doubles replace uncontrollable pieces of the environment</a:t>
            </a:r>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grpSp>
        <p:nvGrpSpPr>
          <p:cNvPr id="265" name="Cloud 3"/>
          <p:cNvGrpSpPr/>
          <p:nvPr/>
        </p:nvGrpSpPr>
        <p:grpSpPr>
          <a:xfrm>
            <a:off x="15388418" y="3651485"/>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271" name="Can 4"/>
          <p:cNvGrpSpPr/>
          <p:nvPr/>
        </p:nvGrpSpPr>
        <p:grpSpPr>
          <a:xfrm>
            <a:off x="9438965" y="8213215"/>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t>Business Logic</a:t>
              </a:r>
            </a:p>
          </p:txBody>
        </p:sp>
      </p:grpSp>
      <p:grpSp>
        <p:nvGrpSpPr>
          <p:cNvPr id="278" name="Smiley Face 6"/>
          <p:cNvGrpSpPr/>
          <p:nvPr/>
        </p:nvGrpSpPr>
        <p:grpSpPr>
          <a:xfrm>
            <a:off x="4837472" y="455407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a:off x="11267765" y="7297271"/>
            <a:ext cx="1" cy="1374781"/>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6666272" y="5432171"/>
            <a:ext cx="2772695" cy="36301"/>
          </a:xfrm>
          <a:prstGeom prst="line">
            <a:avLst/>
          </a:prstGeom>
          <a:ln w="127000">
            <a:solidFill>
              <a:schemeClr val="accent1"/>
            </a:solidFill>
            <a:miter/>
            <a:headEnd type="triangle"/>
            <a:tailEnd type="triangle"/>
          </a:ln>
        </p:spPr>
        <p:txBody>
          <a:bodyPr tIns="91439" bIns="91439"/>
          <a:lstStyle/>
          <a:p>
            <a:endParaRPr/>
          </a:p>
        </p:txBody>
      </p:sp>
      <p:sp>
        <p:nvSpPr>
          <p:cNvPr id="282" name="TextBox 22"/>
          <p:cNvSpPr txBox="1"/>
          <p:nvPr/>
        </p:nvSpPr>
        <p:spPr>
          <a:xfrm>
            <a:off x="19352832" y="8214239"/>
            <a:ext cx="3776684"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Mock network</a:t>
            </a:r>
          </a:p>
        </p:txBody>
      </p:sp>
      <p:sp>
        <p:nvSpPr>
          <p:cNvPr id="283" name="TextBox 24"/>
          <p:cNvSpPr txBox="1"/>
          <p:nvPr/>
        </p:nvSpPr>
        <p:spPr>
          <a:xfrm>
            <a:off x="13523590" y="12506421"/>
            <a:ext cx="3754061"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Fake Database</a:t>
            </a:r>
          </a:p>
        </p:txBody>
      </p:sp>
      <p:sp>
        <p:nvSpPr>
          <p:cNvPr id="284" name="TextBox 29"/>
          <p:cNvSpPr txBox="1"/>
          <p:nvPr/>
        </p:nvSpPr>
        <p:spPr>
          <a:xfrm>
            <a:off x="2419430" y="7841063"/>
            <a:ext cx="3479920"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Random user</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58"/>
                                        </p:tgtEl>
                                        <p:attrNameLst>
                                          <p:attrName>style.visibility</p:attrName>
                                        </p:attrNameLst>
                                      </p:cBhvr>
                                      <p:to>
                                        <p:strVal val="visible"/>
                                      </p:to>
                                    </p:set>
                                    <p:animEffect transition="in" filter="fade">
                                      <p:cBhvr>
                                        <p:cTn id="7" dur="500"/>
                                        <p:tgtEl>
                                          <p:spTgt spid="258"/>
                                        </p:tgtEl>
                                      </p:cBhvr>
                                    </p:animEffect>
                                  </p:childTnLst>
                                </p:cTn>
                              </p:par>
                            </p:childTnLst>
                          </p:cTn>
                        </p:par>
                        <p:par>
                          <p:cTn id="8" fill="hold">
                            <p:stCondLst>
                              <p:cond delay="500"/>
                            </p:stCondLst>
                            <p:childTnLst>
                              <p:par>
                                <p:cTn id="9" presetID="2" presetClass="entr" presetSubtype="4" fill="hold" grpId="2" nodeType="afterEffect">
                                  <p:stCondLst>
                                    <p:cond delay="0"/>
                                  </p:stCondLst>
                                  <p:iterate>
                                    <p:tmAbs val="0"/>
                                  </p:iterate>
                                  <p:childTnLst>
                                    <p:set>
                                      <p:cBhvr>
                                        <p:cTn id="10" fill="hold"/>
                                        <p:tgtEl>
                                          <p:spTgt spid="282"/>
                                        </p:tgtEl>
                                        <p:attrNameLst>
                                          <p:attrName>style.visibility</p:attrName>
                                        </p:attrNameLst>
                                      </p:cBhvr>
                                      <p:to>
                                        <p:strVal val="visible"/>
                                      </p:to>
                                    </p:set>
                                    <p:anim calcmode="lin" valueType="num">
                                      <p:cBhvr>
                                        <p:cTn id="11" dur="500" fill="hold"/>
                                        <p:tgtEl>
                                          <p:spTgt spid="282"/>
                                        </p:tgtEl>
                                        <p:attrNameLst>
                                          <p:attrName>ppt_x</p:attrName>
                                        </p:attrNameLst>
                                      </p:cBhvr>
                                      <p:tavLst>
                                        <p:tav tm="0">
                                          <p:val>
                                            <p:strVal val="#ppt_x"/>
                                          </p:val>
                                        </p:tav>
                                        <p:tav tm="100000">
                                          <p:val>
                                            <p:strVal val="#ppt_x"/>
                                          </p:val>
                                        </p:tav>
                                      </p:tavLst>
                                    </p:anim>
                                    <p:anim calcmode="lin" valueType="num">
                                      <p:cBhvr>
                                        <p:cTn id="12" dur="500" fill="hold"/>
                                        <p:tgtEl>
                                          <p:spTgt spid="28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fill="hold" grpId="3" nodeType="clickEffect">
                                  <p:stCondLst>
                                    <p:cond delay="0"/>
                                  </p:stCondLst>
                                  <p:iterate>
                                    <p:tmAbs val="0"/>
                                  </p:iterate>
                                  <p:childTnLst>
                                    <p:set>
                                      <p:cBhvr>
                                        <p:cTn id="16" fill="hold"/>
                                        <p:tgtEl>
                                          <p:spTgt spid="255"/>
                                        </p:tgtEl>
                                        <p:attrNameLst>
                                          <p:attrName>style.visibility</p:attrName>
                                        </p:attrNameLst>
                                      </p:cBhvr>
                                      <p:to>
                                        <p:strVal val="visible"/>
                                      </p:to>
                                    </p:set>
                                    <p:animEffect transition="in" filter="fade">
                                      <p:cBhvr>
                                        <p:cTn id="17" dur="500"/>
                                        <p:tgtEl>
                                          <p:spTgt spid="255"/>
                                        </p:tgtEl>
                                      </p:cBhvr>
                                    </p:animEffect>
                                  </p:childTnLst>
                                </p:cTn>
                              </p:par>
                            </p:childTnLst>
                          </p:cTn>
                        </p:par>
                        <p:par>
                          <p:cTn id="18" fill="hold">
                            <p:stCondLst>
                              <p:cond delay="500"/>
                            </p:stCondLst>
                            <p:childTnLst>
                              <p:par>
                                <p:cTn id="19" presetID="2" presetClass="entr" presetSubtype="4" fill="hold" grpId="4" nodeType="afterEffect">
                                  <p:stCondLst>
                                    <p:cond delay="0"/>
                                  </p:stCondLst>
                                  <p:iterate>
                                    <p:tmAbs val="0"/>
                                  </p:iterate>
                                  <p:childTnLst>
                                    <p:set>
                                      <p:cBhvr>
                                        <p:cTn id="20" fill="hold"/>
                                        <p:tgtEl>
                                          <p:spTgt spid="283"/>
                                        </p:tgtEl>
                                        <p:attrNameLst>
                                          <p:attrName>style.visibility</p:attrName>
                                        </p:attrNameLst>
                                      </p:cBhvr>
                                      <p:to>
                                        <p:strVal val="visible"/>
                                      </p:to>
                                    </p:set>
                                    <p:anim calcmode="lin" valueType="num">
                                      <p:cBhvr>
                                        <p:cTn id="21" dur="500" fill="hold"/>
                                        <p:tgtEl>
                                          <p:spTgt spid="283"/>
                                        </p:tgtEl>
                                        <p:attrNameLst>
                                          <p:attrName>ppt_x</p:attrName>
                                        </p:attrNameLst>
                                      </p:cBhvr>
                                      <p:tavLst>
                                        <p:tav tm="0">
                                          <p:val>
                                            <p:strVal val="#ppt_x"/>
                                          </p:val>
                                        </p:tav>
                                        <p:tav tm="100000">
                                          <p:val>
                                            <p:strVal val="#ppt_x"/>
                                          </p:val>
                                        </p:tav>
                                      </p:tavLst>
                                    </p:anim>
                                    <p:anim calcmode="lin" valueType="num">
                                      <p:cBhvr>
                                        <p:cTn id="22" dur="500" fill="hold"/>
                                        <p:tgtEl>
                                          <p:spTgt spid="28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fill="hold" grpId="5" nodeType="clickEffect">
                                  <p:stCondLst>
                                    <p:cond delay="0"/>
                                  </p:stCondLst>
                                  <p:iterate>
                                    <p:tmAbs val="0"/>
                                  </p:iterate>
                                  <p:childTnLst>
                                    <p:set>
                                      <p:cBhvr>
                                        <p:cTn id="26" fill="hold"/>
                                        <p:tgtEl>
                                          <p:spTgt spid="254"/>
                                        </p:tgtEl>
                                        <p:attrNameLst>
                                          <p:attrName>style.visibility</p:attrName>
                                        </p:attrNameLst>
                                      </p:cBhvr>
                                      <p:to>
                                        <p:strVal val="visible"/>
                                      </p:to>
                                    </p:set>
                                    <p:animEffect transition="in" filter="fade">
                                      <p:cBhvr>
                                        <p:cTn id="27" dur="500"/>
                                        <p:tgtEl>
                                          <p:spTgt spid="254"/>
                                        </p:tgtEl>
                                      </p:cBhvr>
                                    </p:animEffect>
                                  </p:childTnLst>
                                </p:cTn>
                              </p:par>
                            </p:childTnLst>
                          </p:cTn>
                        </p:par>
                        <p:par>
                          <p:cTn id="28" fill="hold">
                            <p:stCondLst>
                              <p:cond delay="500"/>
                            </p:stCondLst>
                            <p:childTnLst>
                              <p:par>
                                <p:cTn id="29" presetID="2" presetClass="entr" presetSubtype="4" fill="hold" grpId="6" nodeType="afterEffect">
                                  <p:stCondLst>
                                    <p:cond delay="0"/>
                                  </p:stCondLst>
                                  <p:iterate>
                                    <p:tmAbs val="0"/>
                                  </p:iterate>
                                  <p:childTnLst>
                                    <p:set>
                                      <p:cBhvr>
                                        <p:cTn id="30" fill="hold"/>
                                        <p:tgtEl>
                                          <p:spTgt spid="284"/>
                                        </p:tgtEl>
                                        <p:attrNameLst>
                                          <p:attrName>style.visibility</p:attrName>
                                        </p:attrNameLst>
                                      </p:cBhvr>
                                      <p:to>
                                        <p:strVal val="visible"/>
                                      </p:to>
                                    </p:set>
                                    <p:anim calcmode="lin" valueType="num">
                                      <p:cBhvr>
                                        <p:cTn id="31" dur="500" fill="hold"/>
                                        <p:tgtEl>
                                          <p:spTgt spid="284"/>
                                        </p:tgtEl>
                                        <p:attrNameLst>
                                          <p:attrName>ppt_x</p:attrName>
                                        </p:attrNameLst>
                                      </p:cBhvr>
                                      <p:tavLst>
                                        <p:tav tm="0">
                                          <p:val>
                                            <p:strVal val="#ppt_x"/>
                                          </p:val>
                                        </p:tav>
                                        <p:tav tm="100000">
                                          <p:val>
                                            <p:strVal val="#ppt_x"/>
                                          </p:val>
                                        </p:tav>
                                      </p:tavLst>
                                    </p:anim>
                                    <p:anim calcmode="lin" valueType="num">
                                      <p:cBhvr>
                                        <p:cTn id="32" dur="500" fill="hold"/>
                                        <p:tgtEl>
                                          <p:spTgt spid="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5" animBg="1" advAuto="0"/>
      <p:bldP spid="255" grpId="3" animBg="1" advAuto="0"/>
      <p:bldP spid="258" grpId="1" animBg="1" advAuto="0"/>
      <p:bldP spid="282" grpId="2" animBg="1" advAuto="0"/>
      <p:bldP spid="283" grpId="4" animBg="1" advAuto="0"/>
      <p:bldP spid="284" grpId="6"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90"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93" name="Freeform 21"/>
          <p:cNvGrpSpPr/>
          <p:nvPr/>
        </p:nvGrpSpPr>
        <p:grpSpPr>
          <a:xfrm>
            <a:off x="14026953" y="3067663"/>
            <a:ext cx="9776944" cy="7020233"/>
            <a:chOff x="0" y="0"/>
            <a:chExt cx="9776942" cy="7020231"/>
          </a:xfrm>
        </p:grpSpPr>
        <p:sp>
          <p:nvSpPr>
            <p:cNvPr id="291"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92"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94" name="Title 1"/>
          <p:cNvSpPr txBox="1">
            <a:spLocks noGrp="1"/>
          </p:cNvSpPr>
          <p:nvPr>
            <p:ph type="title"/>
          </p:nvPr>
        </p:nvSpPr>
        <p:spPr>
          <a:xfrm>
            <a:off x="1676400" y="0"/>
            <a:ext cx="21031200" cy="2651126"/>
          </a:xfrm>
          <a:prstGeom prst="rect">
            <a:avLst/>
          </a:prstGeom>
        </p:spPr>
        <p:txBody>
          <a:bodyPr/>
          <a:lstStyle/>
          <a:p>
            <a:r>
              <a:t>What are Test Doubles?</a:t>
            </a:r>
          </a:p>
        </p:txBody>
      </p:sp>
      <p:sp>
        <p:nvSpPr>
          <p:cNvPr id="295"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grpSp>
        <p:nvGrpSpPr>
          <p:cNvPr id="300" name="Cloud 3"/>
          <p:cNvGrpSpPr/>
          <p:nvPr/>
        </p:nvGrpSpPr>
        <p:grpSpPr>
          <a:xfrm>
            <a:off x="15388418" y="3651485"/>
            <a:ext cx="4701131" cy="3664707"/>
            <a:chOff x="0" y="0"/>
            <a:chExt cx="4701130" cy="3664706"/>
          </a:xfrm>
        </p:grpSpPr>
        <p:grpSp>
          <p:nvGrpSpPr>
            <p:cNvPr id="298" name="Group"/>
            <p:cNvGrpSpPr/>
            <p:nvPr/>
          </p:nvGrpSpPr>
          <p:grpSpPr>
            <a:xfrm>
              <a:off x="0" y="-1"/>
              <a:ext cx="4701131" cy="3664708"/>
              <a:chOff x="0" y="0"/>
              <a:chExt cx="4701130" cy="3664706"/>
            </a:xfrm>
          </p:grpSpPr>
          <p:sp>
            <p:nvSpPr>
              <p:cNvPr id="296"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97"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99"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306" name="Can 4"/>
          <p:cNvGrpSpPr/>
          <p:nvPr/>
        </p:nvGrpSpPr>
        <p:grpSpPr>
          <a:xfrm>
            <a:off x="9438965" y="8213215"/>
            <a:ext cx="3657601" cy="4864609"/>
            <a:chOff x="0" y="0"/>
            <a:chExt cx="3657600" cy="4864608"/>
          </a:xfrm>
        </p:grpSpPr>
        <p:grpSp>
          <p:nvGrpSpPr>
            <p:cNvPr id="304" name="Group"/>
            <p:cNvGrpSpPr/>
            <p:nvPr/>
          </p:nvGrpSpPr>
          <p:grpSpPr>
            <a:xfrm>
              <a:off x="0" y="-1"/>
              <a:ext cx="3657600" cy="4864610"/>
              <a:chOff x="0" y="0"/>
              <a:chExt cx="3657600" cy="4864608"/>
            </a:xfrm>
          </p:grpSpPr>
          <p:sp>
            <p:nvSpPr>
              <p:cNvPr id="301"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2"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3"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305"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t>   Database</a:t>
              </a:r>
            </a:p>
          </p:txBody>
        </p:sp>
      </p:grpSp>
      <p:grpSp>
        <p:nvGrpSpPr>
          <p:cNvPr id="309" name="Rounded Rectangle 5"/>
          <p:cNvGrpSpPr/>
          <p:nvPr/>
        </p:nvGrpSpPr>
        <p:grpSpPr>
          <a:xfrm>
            <a:off x="9438965" y="3639672"/>
            <a:ext cx="3657601" cy="3657601"/>
            <a:chOff x="0" y="0"/>
            <a:chExt cx="3657600" cy="3657600"/>
          </a:xfrm>
        </p:grpSpPr>
        <p:sp>
          <p:nvSpPr>
            <p:cNvPr id="307"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308"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t>Business Logic</a:t>
              </a:r>
            </a:p>
          </p:txBody>
        </p:sp>
      </p:grpSp>
      <p:grpSp>
        <p:nvGrpSpPr>
          <p:cNvPr id="313" name="Smiley Face 6"/>
          <p:cNvGrpSpPr/>
          <p:nvPr/>
        </p:nvGrpSpPr>
        <p:grpSpPr>
          <a:xfrm>
            <a:off x="4837472" y="4554072"/>
            <a:ext cx="1828801" cy="1828801"/>
            <a:chOff x="0" y="0"/>
            <a:chExt cx="1828800" cy="1828800"/>
          </a:xfrm>
        </p:grpSpPr>
        <p:sp>
          <p:nvSpPr>
            <p:cNvPr id="310"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311"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312"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323"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rgbClr val="FF0000"/>
            </a:solidFill>
            <a:miter/>
            <a:headEnd type="triangle"/>
            <a:tailEnd type="triangle"/>
          </a:ln>
        </p:spPr>
        <p:txBody>
          <a:bodyPr/>
          <a:lstStyle/>
          <a:p>
            <a:endParaRPr/>
          </a:p>
        </p:txBody>
      </p:sp>
      <p:sp>
        <p:nvSpPr>
          <p:cNvPr id="315" name="Straight Arrow Connector 10"/>
          <p:cNvSpPr/>
          <p:nvPr/>
        </p:nvSpPr>
        <p:spPr>
          <a:xfrm>
            <a:off x="11267765" y="7297271"/>
            <a:ext cx="1" cy="1374781"/>
          </a:xfrm>
          <a:prstGeom prst="line">
            <a:avLst/>
          </a:prstGeom>
          <a:ln w="127000">
            <a:solidFill>
              <a:srgbClr val="FF0000"/>
            </a:solidFill>
            <a:miter/>
            <a:headEnd type="triangle"/>
            <a:tailEnd type="triangle"/>
          </a:ln>
        </p:spPr>
        <p:txBody>
          <a:bodyPr tIns="91439" bIns="91439"/>
          <a:lstStyle/>
          <a:p>
            <a:endParaRPr/>
          </a:p>
        </p:txBody>
      </p:sp>
      <p:sp>
        <p:nvSpPr>
          <p:cNvPr id="316" name="Straight Arrow Connector 13"/>
          <p:cNvSpPr/>
          <p:nvPr/>
        </p:nvSpPr>
        <p:spPr>
          <a:xfrm flipV="1">
            <a:off x="6666272" y="5432171"/>
            <a:ext cx="2772695" cy="36301"/>
          </a:xfrm>
          <a:prstGeom prst="line">
            <a:avLst/>
          </a:prstGeom>
          <a:ln w="127000">
            <a:solidFill>
              <a:srgbClr val="FF0000"/>
            </a:solidFill>
            <a:miter/>
            <a:headEnd type="triangle"/>
            <a:tailEnd type="triangle"/>
          </a:ln>
        </p:spPr>
        <p:txBody>
          <a:bodyPr tIns="91439" bIns="91439"/>
          <a:lstStyle/>
          <a:p>
            <a:endParaRPr/>
          </a:p>
        </p:txBody>
      </p:sp>
      <p:sp>
        <p:nvSpPr>
          <p:cNvPr id="317" name="TextBox 22"/>
          <p:cNvSpPr txBox="1"/>
          <p:nvPr/>
        </p:nvSpPr>
        <p:spPr>
          <a:xfrm>
            <a:off x="19352832" y="8214239"/>
            <a:ext cx="3776684"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Mock network</a:t>
            </a:r>
          </a:p>
        </p:txBody>
      </p:sp>
      <p:sp>
        <p:nvSpPr>
          <p:cNvPr id="318" name="TextBox 24"/>
          <p:cNvSpPr txBox="1"/>
          <p:nvPr/>
        </p:nvSpPr>
        <p:spPr>
          <a:xfrm>
            <a:off x="13523590" y="12506421"/>
            <a:ext cx="3754061"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Fake Database</a:t>
            </a:r>
          </a:p>
        </p:txBody>
      </p:sp>
      <p:sp>
        <p:nvSpPr>
          <p:cNvPr id="319" name="TextBox 29"/>
          <p:cNvSpPr txBox="1"/>
          <p:nvPr/>
        </p:nvSpPr>
        <p:spPr>
          <a:xfrm>
            <a:off x="2419430" y="7841063"/>
            <a:ext cx="3479920"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chemeClr val="accent6"/>
                </a:solidFill>
              </a:defRPr>
            </a:lvl1pPr>
          </a:lstStyle>
          <a:p>
            <a:r>
              <a:t>Random user</a:t>
            </a:r>
          </a:p>
        </p:txBody>
      </p:sp>
      <p:sp>
        <p:nvSpPr>
          <p:cNvPr id="320" name="TextBox 17"/>
          <p:cNvSpPr txBox="1"/>
          <p:nvPr/>
        </p:nvSpPr>
        <p:spPr>
          <a:xfrm>
            <a:off x="12695082" y="4321442"/>
            <a:ext cx="3095646" cy="797641"/>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
        <p:nvSpPr>
          <p:cNvPr id="321" name="TextBox 20"/>
          <p:cNvSpPr txBox="1"/>
          <p:nvPr/>
        </p:nvSpPr>
        <p:spPr>
          <a:xfrm>
            <a:off x="6678916" y="4202381"/>
            <a:ext cx="3095646"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
        <p:nvSpPr>
          <p:cNvPr id="322" name="TextBox 25"/>
          <p:cNvSpPr txBox="1"/>
          <p:nvPr/>
        </p:nvSpPr>
        <p:spPr>
          <a:xfrm>
            <a:off x="11520661" y="7517375"/>
            <a:ext cx="3095646" cy="79764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lvl1pPr>
              <a:defRPr sz="4800">
                <a:solidFill>
                  <a:srgbClr val="FF0000"/>
                </a:solidFill>
              </a:defRPr>
            </a:lvl1pPr>
          </a:lstStyle>
          <a:p>
            <a:r>
              <a:t>Test Double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316"/>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315"/>
                                        </p:tgtEl>
                                        <p:attrNameLst>
                                          <p:attrName>style.visibility</p:attrName>
                                        </p:attrNameLst>
                                      </p:cBhvr>
                                      <p:to>
                                        <p:strVal val="visible"/>
                                      </p:to>
                                    </p:set>
                                  </p:childTnLst>
                                </p:cTn>
                              </p:par>
                            </p:childTnLst>
                          </p:cTn>
                        </p:par>
                        <p:par>
                          <p:cTn id="13" fill="hold">
                            <p:stCondLst>
                              <p:cond delay="0"/>
                            </p:stCondLst>
                            <p:childTnLst>
                              <p:par>
                                <p:cTn id="14" presetID="2" presetClass="entr" presetSubtype="4" fill="hold" grpId="4" nodeType="afterEffect">
                                  <p:stCondLst>
                                    <p:cond delay="0"/>
                                  </p:stCondLst>
                                  <p:iterate>
                                    <p:tmAbs val="0"/>
                                  </p:iterate>
                                  <p:childTnLst>
                                    <p:set>
                                      <p:cBhvr>
                                        <p:cTn id="15" fill="hold"/>
                                        <p:tgtEl>
                                          <p:spTgt spid="320"/>
                                        </p:tgtEl>
                                        <p:attrNameLst>
                                          <p:attrName>style.visibility</p:attrName>
                                        </p:attrNameLst>
                                      </p:cBhvr>
                                      <p:to>
                                        <p:strVal val="visible"/>
                                      </p:to>
                                    </p:set>
                                    <p:anim calcmode="lin" valueType="num">
                                      <p:cBhvr>
                                        <p:cTn id="16" dur="500" fill="hold"/>
                                        <p:tgtEl>
                                          <p:spTgt spid="320"/>
                                        </p:tgtEl>
                                        <p:attrNameLst>
                                          <p:attrName>ppt_x</p:attrName>
                                        </p:attrNameLst>
                                      </p:cBhvr>
                                      <p:tavLst>
                                        <p:tav tm="0">
                                          <p:val>
                                            <p:strVal val="#ppt_x"/>
                                          </p:val>
                                        </p:tav>
                                        <p:tav tm="100000">
                                          <p:val>
                                            <p:strVal val="#ppt_x"/>
                                          </p:val>
                                        </p:tav>
                                      </p:tavLst>
                                    </p:anim>
                                    <p:anim calcmode="lin" valueType="num">
                                      <p:cBhvr>
                                        <p:cTn id="17" dur="500" fill="hold"/>
                                        <p:tgtEl>
                                          <p:spTgt spid="320"/>
                                        </p:tgtEl>
                                        <p:attrNameLst>
                                          <p:attrName>ppt_y</p:attrName>
                                        </p:attrNameLst>
                                      </p:cBhvr>
                                      <p:tavLst>
                                        <p:tav tm="0">
                                          <p:val>
                                            <p:strVal val="1+#ppt_h/2"/>
                                          </p:val>
                                        </p:tav>
                                        <p:tav tm="100000">
                                          <p:val>
                                            <p:strVal val="#ppt_y"/>
                                          </p:val>
                                        </p:tav>
                                      </p:tavLst>
                                    </p:anim>
                                  </p:childTnLst>
                                </p:cTn>
                              </p:par>
                            </p:childTnLst>
                          </p:cTn>
                        </p:par>
                        <p:par>
                          <p:cTn id="18" fill="hold">
                            <p:stCondLst>
                              <p:cond delay="500"/>
                            </p:stCondLst>
                            <p:childTnLst>
                              <p:par>
                                <p:cTn id="19" presetID="2" presetClass="entr" presetSubtype="4" fill="hold" grpId="5" nodeType="afterEffect">
                                  <p:stCondLst>
                                    <p:cond delay="0"/>
                                  </p:stCondLst>
                                  <p:iterate>
                                    <p:tmAbs val="0"/>
                                  </p:iterate>
                                  <p:childTnLst>
                                    <p:set>
                                      <p:cBhvr>
                                        <p:cTn id="20" fill="hold"/>
                                        <p:tgtEl>
                                          <p:spTgt spid="321"/>
                                        </p:tgtEl>
                                        <p:attrNameLst>
                                          <p:attrName>style.visibility</p:attrName>
                                        </p:attrNameLst>
                                      </p:cBhvr>
                                      <p:to>
                                        <p:strVal val="visible"/>
                                      </p:to>
                                    </p:set>
                                    <p:anim calcmode="lin" valueType="num">
                                      <p:cBhvr>
                                        <p:cTn id="21" dur="500" fill="hold"/>
                                        <p:tgtEl>
                                          <p:spTgt spid="321"/>
                                        </p:tgtEl>
                                        <p:attrNameLst>
                                          <p:attrName>ppt_x</p:attrName>
                                        </p:attrNameLst>
                                      </p:cBhvr>
                                      <p:tavLst>
                                        <p:tav tm="0">
                                          <p:val>
                                            <p:strVal val="#ppt_x"/>
                                          </p:val>
                                        </p:tav>
                                        <p:tav tm="100000">
                                          <p:val>
                                            <p:strVal val="#ppt_x"/>
                                          </p:val>
                                        </p:tav>
                                      </p:tavLst>
                                    </p:anim>
                                    <p:anim calcmode="lin" valueType="num">
                                      <p:cBhvr>
                                        <p:cTn id="22" dur="500" fill="hold"/>
                                        <p:tgtEl>
                                          <p:spTgt spid="321"/>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4" fill="hold" grpId="6" nodeType="afterEffect">
                                  <p:stCondLst>
                                    <p:cond delay="0"/>
                                  </p:stCondLst>
                                  <p:iterate>
                                    <p:tmAbs val="0"/>
                                  </p:iterate>
                                  <p:childTnLst>
                                    <p:set>
                                      <p:cBhvr>
                                        <p:cTn id="25" fill="hold"/>
                                        <p:tgtEl>
                                          <p:spTgt spid="322"/>
                                        </p:tgtEl>
                                        <p:attrNameLst>
                                          <p:attrName>style.visibility</p:attrName>
                                        </p:attrNameLst>
                                      </p:cBhvr>
                                      <p:to>
                                        <p:strVal val="visible"/>
                                      </p:to>
                                    </p:set>
                                    <p:anim calcmode="lin" valueType="num">
                                      <p:cBhvr>
                                        <p:cTn id="26" dur="500" fill="hold"/>
                                        <p:tgtEl>
                                          <p:spTgt spid="322"/>
                                        </p:tgtEl>
                                        <p:attrNameLst>
                                          <p:attrName>ppt_x</p:attrName>
                                        </p:attrNameLst>
                                      </p:cBhvr>
                                      <p:tavLst>
                                        <p:tav tm="0">
                                          <p:val>
                                            <p:strVal val="#ppt_x"/>
                                          </p:val>
                                        </p:tav>
                                        <p:tav tm="100000">
                                          <p:val>
                                            <p:strVal val="#ppt_x"/>
                                          </p:val>
                                        </p:tav>
                                      </p:tavLst>
                                    </p:anim>
                                    <p:anim calcmode="lin" valueType="num">
                                      <p:cBhvr>
                                        <p:cTn id="27" dur="500" fill="hold"/>
                                        <p:tgtEl>
                                          <p:spTgt spid="3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1" animBg="1" advAuto="0"/>
      <p:bldP spid="315" grpId="3" animBg="1" advAuto="0"/>
      <p:bldP spid="316" grpId="2" animBg="1" advAuto="0"/>
      <p:bldP spid="320" grpId="4" animBg="1" advAuto="0"/>
      <p:bldP spid="321" grpId="5" animBg="1" advAuto="0"/>
      <p:bldP spid="322" grpId="6"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t>When to use Test Doubles?</a:t>
            </a:r>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t>To create “small” tests that are faster and less flaky</a:t>
            </a:r>
          </a:p>
          <a:p>
            <a:pPr marL="850391" lvl="1" indent="-425195" defTabSz="1700783">
              <a:spcBef>
                <a:spcPts val="1800"/>
              </a:spcBef>
              <a:defRPr sz="5208"/>
            </a:pPr>
            <a:r>
              <a:t>Example: Testing a unit that processes result of an external API call; only interested in testing what happens </a:t>
            </a:r>
            <a:r>
              <a:rPr i="1"/>
              <a:t>after</a:t>
            </a:r>
            <a:r>
              <a:t> the external call returns</a:t>
            </a:r>
          </a:p>
          <a:p>
            <a:pPr marL="425195" indent="-425195" defTabSz="1700783">
              <a:spcBef>
                <a:spcPts val="1800"/>
              </a:spcBef>
              <a:defRPr sz="5208"/>
            </a:pPr>
            <a:r>
              <a:t>When the real thing is unavailable</a:t>
            </a:r>
          </a:p>
          <a:p>
            <a:pPr marL="850391" lvl="1" indent="-425195" defTabSz="1700783">
              <a:spcBef>
                <a:spcPts val="1800"/>
              </a:spcBef>
              <a:defRPr sz="5208"/>
            </a:pPr>
            <a:r>
              <a:t>Example: Integrating with external vendors</a:t>
            </a:r>
          </a:p>
          <a:p>
            <a:pPr marL="425195" indent="-425195" defTabSz="1700783">
              <a:spcBef>
                <a:spcPts val="1800"/>
              </a:spcBef>
              <a:defRPr sz="5208"/>
            </a:pPr>
            <a:r>
              <a:t>When testing for unusual or exceptional cases that are hard to make happen in practice</a:t>
            </a:r>
          </a:p>
          <a:p>
            <a:pPr marL="850391" lvl="1" indent="-425195" defTabSz="1700783">
              <a:spcBef>
                <a:spcPts val="1800"/>
              </a:spcBef>
              <a:defRPr sz="5208"/>
            </a:pPr>
            <a:r>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xfrm>
            <a:off x="1676399" y="64785"/>
            <a:ext cx="21031201" cy="2651127"/>
          </a:xfrm>
          <a:prstGeom prst="rect">
            <a:avLst/>
          </a:prstGeom>
        </p:spPr>
        <p:txBody>
          <a:bodyPr/>
          <a:lstStyle/>
          <a:p>
            <a:r>
              <a:t>Test Doubles Intercept Calls to Methods</a:t>
            </a:r>
          </a:p>
        </p:txBody>
      </p:sp>
      <p:sp>
        <p:nvSpPr>
          <p:cNvPr id="332" name="Content Placeholder 3"/>
          <p:cNvSpPr txBox="1">
            <a:spLocks noGrp="1"/>
          </p:cNvSpPr>
          <p:nvPr>
            <p:ph type="body" idx="1"/>
          </p:nvPr>
        </p:nvSpPr>
        <p:spPr>
          <a:xfrm>
            <a:off x="1676400" y="3000320"/>
            <a:ext cx="19310874" cy="8702676"/>
          </a:xfrm>
          <a:prstGeom prst="rect">
            <a:avLst/>
          </a:prstGeom>
        </p:spPr>
        <p:txBody>
          <a:bodyPr/>
          <a:lstStyle/>
          <a:p>
            <a:pPr marL="406908" indent="-406908" defTabSz="1627632">
              <a:spcBef>
                <a:spcPts val="1700"/>
              </a:spcBef>
              <a:defRPr sz="4984"/>
            </a:pPr>
            <a:r>
              <a:t>Testing frameworks provide two common abstractions for doubles</a:t>
            </a:r>
          </a:p>
          <a:p>
            <a:pPr marL="813816" lvl="1" indent="-406908" defTabSz="1627632">
              <a:spcBef>
                <a:spcPts val="1700"/>
              </a:spcBef>
              <a:defRPr sz="4984"/>
            </a:pPr>
            <a:r>
              <a:t>Transparently modifies programs while running to intercept calls</a:t>
            </a:r>
          </a:p>
          <a:p>
            <a:pPr marL="406908" indent="-406908" defTabSz="1627632">
              <a:spcBef>
                <a:spcPts val="1700"/>
              </a:spcBef>
              <a:defRPr sz="4984"/>
            </a:pPr>
            <a:r>
              <a:rPr b="1"/>
              <a:t>Spies</a:t>
            </a:r>
            <a:r>
              <a:t> invoke the original method, but record the parameters and call information</a:t>
            </a:r>
          </a:p>
          <a:p>
            <a:pPr marL="406908" indent="-406908" defTabSz="1627632">
              <a:spcBef>
                <a:spcPts val="1700"/>
              </a:spcBef>
              <a:defRPr sz="4984"/>
            </a:pPr>
            <a:r>
              <a:rPr b="1"/>
              <a:t>Mocks</a:t>
            </a:r>
            <a:r>
              <a:t> do not invoke the original method</a:t>
            </a:r>
          </a:p>
          <a:p>
            <a:pPr marL="813816" lvl="1" indent="-406908" defTabSz="1627632">
              <a:spcBef>
                <a:spcPts val="1700"/>
              </a:spcBef>
              <a:defRPr sz="4984"/>
            </a:pPr>
            <a:r>
              <a:t>Default is to provide canned responses (Jest picks: </a:t>
            </a:r>
            <a:r>
              <a:rPr>
                <a:latin typeface="Courier"/>
                <a:ea typeface="Courier"/>
                <a:cs typeface="Courier"/>
                <a:sym typeface="Courier"/>
              </a:rPr>
              <a:t>undefined</a:t>
            </a:r>
            <a:r>
              <a:t>)</a:t>
            </a:r>
          </a:p>
          <a:p>
            <a:pPr marL="813816" lvl="1" indent="-406908" defTabSz="1627632">
              <a:spcBef>
                <a:spcPts val="1700"/>
              </a:spcBef>
              <a:defRPr sz="4984"/>
            </a:pPr>
            <a:r>
              <a:t> Also can provide a mock implementation to entirely replace the original method</a:t>
            </a:r>
          </a:p>
          <a:p>
            <a:pPr marL="406908" indent="-406908" defTabSz="1627632">
              <a:spcBef>
                <a:spcPts val="1700"/>
              </a:spcBef>
              <a:defRPr sz="4984"/>
            </a:pPr>
            <a:r>
              <a:t>Other frameworks use terms like “fake” and “stub” for variants of these; we focus on Jest’s features (spies, mocks)</a:t>
            </a:r>
          </a:p>
        </p:txBody>
      </p:sp>
      <p:sp>
        <p:nvSpPr>
          <p:cNvPr id="333"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Title 1"/>
          <p:cNvSpPr txBox="1">
            <a:spLocks noGrp="1"/>
          </p:cNvSpPr>
          <p:nvPr>
            <p:ph type="title"/>
          </p:nvPr>
        </p:nvSpPr>
        <p:spPr>
          <a:xfrm>
            <a:off x="1676400" y="36510"/>
            <a:ext cx="21031200" cy="2651126"/>
          </a:xfrm>
          <a:prstGeom prst="rect">
            <a:avLst/>
          </a:prstGeom>
        </p:spPr>
        <p:txBody>
          <a:bodyPr/>
          <a:lstStyle/>
          <a:p>
            <a:r>
              <a:t>Test Spy is a stub that </a:t>
            </a:r>
            <a:r>
              <a:rPr>
                <a:solidFill>
                  <a:srgbClr val="FF0000"/>
                </a:solidFill>
              </a:rPr>
              <a:t>remembers</a:t>
            </a:r>
            <a:r>
              <a:t> how the object was called</a:t>
            </a:r>
          </a:p>
        </p:txBody>
      </p:sp>
      <p:sp>
        <p:nvSpPr>
          <p:cNvPr id="336" name="Content Placeholder 2"/>
          <p:cNvSpPr txBox="1">
            <a:spLocks noGrp="1"/>
          </p:cNvSpPr>
          <p:nvPr>
            <p:ph type="body" idx="1"/>
          </p:nvPr>
        </p:nvSpPr>
        <p:spPr>
          <a:xfrm>
            <a:off x="1676400" y="3000319"/>
            <a:ext cx="15774690" cy="9344081"/>
          </a:xfrm>
          <a:prstGeom prst="rect">
            <a:avLst/>
          </a:prstGeom>
        </p:spPr>
        <p:txBody>
          <a:bodyPr/>
          <a:lstStyle/>
          <a:p>
            <a:r>
              <a:t>Test can check what happened earlier;</a:t>
            </a:r>
          </a:p>
          <a:p>
            <a:pPr marL="914400" lvl="1" indent="-457200">
              <a:spcBef>
                <a:spcPts val="1000"/>
              </a:spcBef>
              <a:defRPr sz="4800"/>
            </a:pPr>
            <a:r>
              <a:t>For example: a particular method should be called</a:t>
            </a:r>
          </a:p>
          <a:p>
            <a:pPr marL="1828800" lvl="2" indent="-914400">
              <a:spcBef>
                <a:spcPts val="1000"/>
              </a:spcBef>
              <a:buFontTx/>
              <a:buAutoNum type="arabicPeriod"/>
              <a:defRPr sz="4000"/>
            </a:pPr>
            <a:r>
              <a:t>First with parameters “foo” and 42;</a:t>
            </a:r>
          </a:p>
          <a:p>
            <a:pPr marL="1828800" lvl="2" indent="-914400">
              <a:spcBef>
                <a:spcPts val="1000"/>
              </a:spcBef>
              <a:buFontTx/>
              <a:buAutoNum type="arabicPeriod"/>
              <a:defRPr sz="4000"/>
            </a:pPr>
            <a:r>
              <a:t>Then with parameters “quux” and -88.</a:t>
            </a:r>
          </a:p>
          <a:p>
            <a:r>
              <a:t>A spy can be useful in conjunction with the “real” environment:</a:t>
            </a:r>
          </a:p>
          <a:p>
            <a:pPr marL="914400" lvl="1" indent="-457200">
              <a:spcBef>
                <a:spcPts val="1000"/>
              </a:spcBef>
              <a:defRPr sz="4800"/>
            </a:pPr>
            <a:r>
              <a:t>What was sent on the network?</a:t>
            </a:r>
          </a:p>
          <a:p>
            <a:pPr marL="914400" lvl="1" indent="-457200">
              <a:spcBef>
                <a:spcPts val="1000"/>
              </a:spcBef>
              <a:defRPr sz="4800"/>
            </a:pPr>
            <a:r>
              <a:t>How many times a problem was logged?</a:t>
            </a:r>
          </a:p>
          <a:p>
            <a:pPr marL="914400" lvl="1" indent="-457200">
              <a:spcBef>
                <a:spcPts val="1000"/>
              </a:spcBef>
              <a:defRPr sz="4800"/>
            </a:pPr>
            <a:r>
              <a:t>What was inserted in the database?</a:t>
            </a:r>
          </a:p>
        </p:txBody>
      </p:sp>
      <p:sp>
        <p:nvSpPr>
          <p:cNvPr id="33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grpSp>
        <p:nvGrpSpPr>
          <p:cNvPr id="340" name="Rectangle 4"/>
          <p:cNvGrpSpPr/>
          <p:nvPr/>
        </p:nvGrpSpPr>
        <p:grpSpPr>
          <a:xfrm>
            <a:off x="18447847" y="6147187"/>
            <a:ext cx="4259753" cy="1733621"/>
            <a:chOff x="0" y="0"/>
            <a:chExt cx="4259752" cy="1733619"/>
          </a:xfrm>
        </p:grpSpPr>
        <p:sp>
          <p:nvSpPr>
            <p:cNvPr id="338" name="Rectangle"/>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39" name="Spy “remembers”"/>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 “remembers”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40"/>
                                        </p:tgtEl>
                                        <p:attrNameLst>
                                          <p:attrName>style.visibility</p:attrName>
                                        </p:attrNameLst>
                                      </p:cBhvr>
                                      <p:to>
                                        <p:strVal val="visible"/>
                                      </p:to>
                                    </p:set>
                                    <p:anim calcmode="lin" valueType="num">
                                      <p:cBhvr>
                                        <p:cTn id="7" dur="500" fill="hold"/>
                                        <p:tgtEl>
                                          <p:spTgt spid="340"/>
                                        </p:tgtEl>
                                        <p:attrNameLst>
                                          <p:attrName>ppt_x</p:attrName>
                                        </p:attrNameLst>
                                      </p:cBhvr>
                                      <p:tavLst>
                                        <p:tav tm="0">
                                          <p:val>
                                            <p:strVal val="#ppt_x"/>
                                          </p:val>
                                        </p:tav>
                                        <p:tav tm="100000">
                                          <p:val>
                                            <p:strVal val="#ppt_x"/>
                                          </p:val>
                                        </p:tav>
                                      </p:tavLst>
                                    </p:anim>
                                    <p:anim calcmode="lin" valueType="num">
                                      <p:cBhvr>
                                        <p:cTn id="8" dur="500" fill="hold"/>
                                        <p:tgtEl>
                                          <p:spTgt spid="3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 grpId="1"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Title 1"/>
          <p:cNvSpPr txBox="1">
            <a:spLocks noGrp="1"/>
          </p:cNvSpPr>
          <p:nvPr>
            <p:ph type="title"/>
          </p:nvPr>
        </p:nvSpPr>
        <p:spPr>
          <a:prstGeom prst="rect">
            <a:avLst/>
          </a:prstGeom>
        </p:spPr>
        <p:txBody>
          <a:bodyPr/>
          <a:lstStyle/>
          <a:p>
            <a:r>
              <a:t>Example: Test Spies in IP2</a:t>
            </a:r>
          </a:p>
        </p:txBody>
      </p:sp>
      <p:sp>
        <p:nvSpPr>
          <p:cNvPr id="345" name="useConversationAreaOccupants should call the method addListener when rendered, and on cleanup, call removeListener with the same exact argument…"/>
          <p:cNvSpPr txBox="1">
            <a:spLocks noGrp="1"/>
          </p:cNvSpPr>
          <p:nvPr>
            <p:ph type="body" sz="quarter" idx="1"/>
          </p:nvPr>
        </p:nvSpPr>
        <p:spPr>
          <a:xfrm>
            <a:off x="1676399" y="3651250"/>
            <a:ext cx="19648540" cy="2996008"/>
          </a:xfrm>
          <a:prstGeom prst="rect">
            <a:avLst/>
          </a:prstGeom>
        </p:spPr>
        <p:txBody>
          <a:bodyPr/>
          <a:lstStyle/>
          <a:p>
            <a:pPr marL="388620" indent="-388620" defTabSz="1554480">
              <a:spcBef>
                <a:spcPts val="1700"/>
              </a:spcBef>
              <a:defRPr sz="4760"/>
            </a:pPr>
            <a:r>
              <a:t>useConversationAreaOccupants should call the method </a:t>
            </a:r>
            <a:r>
              <a:rPr i="1"/>
              <a:t>addListener</a:t>
            </a:r>
            <a:r>
              <a:t> when rendered, and on cleanup, call </a:t>
            </a:r>
            <a:r>
              <a:rPr i="1"/>
              <a:t>removeListener</a:t>
            </a:r>
            <a:r>
              <a:t> with the same exact argument</a:t>
            </a:r>
          </a:p>
          <a:p>
            <a:pPr marL="388620" indent="-388620" defTabSz="1554480">
              <a:spcBef>
                <a:spcPts val="1700"/>
              </a:spcBef>
              <a:defRPr sz="4760"/>
            </a:pPr>
            <a:r>
              <a:t>Our test for this requirement uses two </a:t>
            </a:r>
            <a:r>
              <a:rPr i="1"/>
              <a:t>spies</a:t>
            </a:r>
            <a:r>
              <a:t> to inspect calls to these methods</a:t>
            </a:r>
          </a:p>
        </p:txBody>
      </p:sp>
      <p:sp>
        <p:nvSpPr>
          <p:cNvPr id="34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
        <p:nvSpPr>
          <p:cNvPr id="347" name="beforeEach(() =&gt; {…"/>
          <p:cNvSpPr txBox="1"/>
          <p:nvPr/>
        </p:nvSpPr>
        <p:spPr>
          <a:xfrm>
            <a:off x="2098216" y="6336246"/>
            <a:ext cx="15206882" cy="2405381"/>
          </a:xfrm>
          <a:prstGeom prst="rect">
            <a:avLst/>
          </a:prstGeom>
          <a:ln w="12700">
            <a:solidFill>
              <a:srgbClr val="41414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pPr defTabSz="914400">
              <a:defRPr sz="2400" i="1">
                <a:solidFill>
                  <a:srgbClr val="272727"/>
                </a:solidFill>
                <a:latin typeface="Courier"/>
                <a:ea typeface="Courier"/>
                <a:cs typeface="Courier"/>
                <a:sym typeface="Courier"/>
              </a:defRPr>
            </a:pPr>
            <a:r>
              <a:t>beforeEach</a:t>
            </a:r>
            <a:r>
              <a:rPr i="0"/>
              <a:t>(() =&gt; {</a:t>
            </a:r>
          </a:p>
          <a:p>
            <a:pPr defTabSz="914400">
              <a:defRPr sz="2400">
                <a:solidFill>
                  <a:srgbClr val="458383"/>
                </a:solidFill>
                <a:latin typeface="Courier"/>
                <a:ea typeface="Courier"/>
                <a:cs typeface="Courier"/>
                <a:sym typeface="Courier"/>
              </a:defRPr>
            </a:pPr>
            <a:r>
              <a:rPr>
                <a:solidFill>
                  <a:srgbClr val="272727"/>
                </a:solidFill>
              </a:rPr>
              <a:t>  </a:t>
            </a:r>
            <a:r>
              <a:t>conversationAreaController </a:t>
            </a:r>
            <a:r>
              <a:rPr>
                <a:solidFill>
                  <a:srgbClr val="272727"/>
                </a:solidFill>
              </a:rPr>
              <a:t>= </a:t>
            </a:r>
            <a:r>
              <a:rPr>
                <a:solidFill>
                  <a:srgbClr val="011480"/>
                </a:solidFill>
              </a:rPr>
              <a:t>new </a:t>
            </a:r>
            <a:r>
              <a:rPr>
                <a:solidFill>
                  <a:srgbClr val="000000"/>
                </a:solidFill>
              </a:rPr>
              <a:t>ConversationAreaController</a:t>
            </a:r>
            <a:r>
              <a:rPr>
                <a:solidFill>
                  <a:srgbClr val="272727"/>
                </a:solidFill>
              </a:rPr>
              <a:t>(</a:t>
            </a:r>
            <a:r>
              <a:rPr i="1">
                <a:solidFill>
                  <a:srgbClr val="272727"/>
                </a:solidFill>
              </a:rPr>
              <a:t>nanoid</a:t>
            </a:r>
            <a:r>
              <a:rPr>
                <a:solidFill>
                  <a:srgbClr val="272727"/>
                </a:solidFill>
              </a:rPr>
              <a:t>(), </a:t>
            </a:r>
            <a:r>
              <a:rPr i="1">
                <a:solidFill>
                  <a:srgbClr val="272727"/>
                </a:solidFill>
              </a:rPr>
              <a:t>nanoid</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addListenerSpy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'addListener'</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removeListenerSpy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'removeListener'</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48" name="Before each test: create a ConversationAreaController to test with the hook, spy on its addListener and removeListener methods"/>
          <p:cNvSpPr txBox="1"/>
          <p:nvPr/>
        </p:nvSpPr>
        <p:spPr>
          <a:xfrm>
            <a:off x="2278202" y="8780447"/>
            <a:ext cx="14846910" cy="108378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lvl1pPr>
              <a:defRPr sz="3200" i="1"/>
            </a:lvl1pPr>
          </a:lstStyle>
          <a:p>
            <a:r>
              <a:t>Before each test: create a ConversationAreaController to test with the hook, spy on its addListener and removeListener methods</a:t>
            </a:r>
          </a:p>
        </p:txBody>
      </p:sp>
      <p:sp>
        <p:nvSpPr>
          <p:cNvPr id="349" name="it('Removes its update listener when the component unmounts', () =&gt; {…"/>
          <p:cNvSpPr txBox="1"/>
          <p:nvPr/>
        </p:nvSpPr>
        <p:spPr>
          <a:xfrm>
            <a:off x="2141439" y="10258654"/>
            <a:ext cx="13011964" cy="2405381"/>
          </a:xfrm>
          <a:prstGeom prst="rect">
            <a:avLst/>
          </a:prstGeom>
          <a:ln w="12700">
            <a:solidFill>
              <a:srgbClr val="41414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pPr defTabSz="914400">
              <a:defRPr sz="2400">
                <a:solidFill>
                  <a:srgbClr val="00733B"/>
                </a:solidFill>
                <a:latin typeface="Courier"/>
                <a:ea typeface="Courier"/>
                <a:cs typeface="Courier"/>
                <a:sym typeface="Courier"/>
              </a:defRPr>
            </a:pPr>
            <a:r>
              <a:rPr i="1">
                <a:solidFill>
                  <a:srgbClr val="272727"/>
                </a:solidFill>
              </a:rPr>
              <a:t>it</a:t>
            </a:r>
            <a:r>
              <a:rPr>
                <a:solidFill>
                  <a:srgbClr val="272727"/>
                </a:solidFill>
              </a:rPr>
              <a:t>(</a:t>
            </a:r>
            <a:r>
              <a:t>'Removes its update listener when the component unmounts'</a:t>
            </a:r>
            <a:r>
              <a:rPr>
                <a:solidFill>
                  <a:srgbClr val="272727"/>
                </a:solidFill>
              </a:rPr>
              <a:t>, () =&gt; {</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listenerAdded </a:t>
            </a:r>
            <a:r>
              <a:rPr>
                <a:solidFill>
                  <a:srgbClr val="272727"/>
                </a:solidFill>
              </a:rPr>
              <a:t>= </a:t>
            </a:r>
            <a:r>
              <a:t>getSingleListenerAdded</a:t>
            </a:r>
            <a:r>
              <a:rPr>
                <a:solidFill>
                  <a:srgbClr val="272727"/>
                </a:solidFill>
              </a:rPr>
              <a:t>(</a:t>
            </a:r>
            <a:r>
              <a:rPr>
                <a:solidFill>
                  <a:srgbClr val="00733B"/>
                </a:solidFill>
              </a:rPr>
              <a:t>'occupantsChange'</a:t>
            </a:r>
            <a:r>
              <a:rPr>
                <a:solidFill>
                  <a:srgbClr val="272727"/>
                </a:solidFill>
              </a:rPr>
              <a:t>);</a:t>
            </a:r>
          </a:p>
          <a:p>
            <a:pPr defTabSz="914400">
              <a:defRPr sz="2400" i="1">
                <a:solidFill>
                  <a:srgbClr val="272727"/>
                </a:solidFill>
                <a:latin typeface="Courier"/>
                <a:ea typeface="Courier"/>
                <a:cs typeface="Courier"/>
                <a:sym typeface="Courier"/>
              </a:defRPr>
            </a:pPr>
            <a:r>
              <a:rPr i="0"/>
              <a:t>  </a:t>
            </a:r>
            <a:r>
              <a:t>cleanup</a:t>
            </a:r>
            <a:r>
              <a:rPr i="0"/>
              <a:t>();</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listenerRemoved </a:t>
            </a:r>
            <a:r>
              <a:rPr>
                <a:solidFill>
                  <a:srgbClr val="272727"/>
                </a:solidFill>
              </a:rPr>
              <a:t>= </a:t>
            </a:r>
            <a:r>
              <a:t>getSingleListenerRemoved</a:t>
            </a:r>
            <a:r>
              <a:rPr>
                <a:solidFill>
                  <a:srgbClr val="272727"/>
                </a:solidFill>
              </a:rPr>
              <a:t>(</a:t>
            </a:r>
            <a:r>
              <a:rPr>
                <a:solidFill>
                  <a:srgbClr val="00733B"/>
                </a:solidFill>
              </a:rPr>
              <a:t>'occupantsChange'</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a:t>
            </a:r>
            <a:r>
              <a:t>listenerAdded</a:t>
            </a:r>
            <a:r>
              <a:rPr>
                <a:solidFill>
                  <a:srgbClr val="272727"/>
                </a:solidFill>
              </a:rPr>
              <a:t>).</a:t>
            </a:r>
            <a:r>
              <a:rPr>
                <a:solidFill>
                  <a:srgbClr val="7A7A43"/>
                </a:solidFill>
              </a:rPr>
              <a:t>toBe</a:t>
            </a:r>
            <a:r>
              <a:rPr>
                <a:solidFill>
                  <a:srgbClr val="272727"/>
                </a:solidFill>
              </a:rPr>
              <a:t>(</a:t>
            </a:r>
            <a:r>
              <a:t>listenerRemoved</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50" name="Test that the listener added is the exact same listener removed, getSingleListenerAdded/removed uses spy.mock.calls to find the arguments passed to addListener"/>
          <p:cNvSpPr txBox="1"/>
          <p:nvPr/>
        </p:nvSpPr>
        <p:spPr>
          <a:xfrm>
            <a:off x="1786599" y="12535931"/>
            <a:ext cx="16802882" cy="108378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a:defRPr sz="3200" i="1"/>
            </a:pPr>
            <a:r>
              <a:t>Test that the listener added is the exact same listener removed, getSingleListenerAdded/removed uses spy.</a:t>
            </a:r>
            <a:r>
              <a:rPr>
                <a:solidFill>
                  <a:srgbClr val="66187A"/>
                </a:solidFill>
              </a:rPr>
              <a:t>mock</a:t>
            </a:r>
            <a:r>
              <a:t>.</a:t>
            </a:r>
            <a:r>
              <a:rPr>
                <a:solidFill>
                  <a:srgbClr val="66187A"/>
                </a:solidFill>
              </a:rPr>
              <a:t>calls </a:t>
            </a:r>
            <a:r>
              <a:t>to find the arguments passed to addListener</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Title 1"/>
          <p:cNvSpPr txBox="1">
            <a:spLocks noGrp="1"/>
          </p:cNvSpPr>
          <p:nvPr>
            <p:ph type="title"/>
          </p:nvPr>
        </p:nvSpPr>
        <p:spPr>
          <a:xfrm>
            <a:off x="1676400" y="36510"/>
            <a:ext cx="21031200" cy="2651126"/>
          </a:xfrm>
          <a:prstGeom prst="rect">
            <a:avLst/>
          </a:prstGeom>
        </p:spPr>
        <p:txBody>
          <a:bodyPr/>
          <a:lstStyle/>
          <a:p>
            <a:r>
              <a:t>Test Mock is a Double that has Scripted results</a:t>
            </a:r>
          </a:p>
        </p:txBody>
      </p:sp>
      <p:sp>
        <p:nvSpPr>
          <p:cNvPr id="355" name="Content Placeholder 2"/>
          <p:cNvSpPr txBox="1">
            <a:spLocks noGrp="1"/>
          </p:cNvSpPr>
          <p:nvPr>
            <p:ph type="body" idx="1"/>
          </p:nvPr>
        </p:nvSpPr>
        <p:spPr>
          <a:xfrm>
            <a:off x="1676400" y="3000320"/>
            <a:ext cx="15774690" cy="8702676"/>
          </a:xfrm>
          <a:prstGeom prst="rect">
            <a:avLst/>
          </a:prstGeom>
        </p:spPr>
        <p:txBody>
          <a:bodyPr/>
          <a:lstStyle/>
          <a:p>
            <a:pPr marL="448055" indent="-448055" defTabSz="1792223">
              <a:spcBef>
                <a:spcPts val="1900"/>
              </a:spcBef>
              <a:defRPr sz="5488"/>
            </a:pPr>
            <a:r>
              <a:t>A test mock has scripted results:</a:t>
            </a:r>
          </a:p>
          <a:p>
            <a:pPr marL="896111" lvl="1" indent="-448055" defTabSz="1792223">
              <a:spcBef>
                <a:spcPts val="900"/>
              </a:spcBef>
              <a:defRPr sz="4704"/>
            </a:pPr>
            <a:r>
              <a:t>If such-and-such a method is called</a:t>
            </a:r>
          </a:p>
          <a:p>
            <a:pPr marL="1344168" lvl="2" indent="-448055" defTabSz="1792223">
              <a:spcBef>
                <a:spcPts val="900"/>
              </a:spcBef>
              <a:defRPr sz="3920"/>
            </a:pPr>
            <a:r>
              <a:t>return some particular value.</a:t>
            </a:r>
          </a:p>
          <a:p>
            <a:pPr marL="448055" indent="-448055" defTabSz="1792223">
              <a:spcBef>
                <a:spcPts val="1900"/>
              </a:spcBef>
              <a:defRPr sz="5488"/>
            </a:pPr>
            <a:r>
              <a:t>A complex mock can have many scripts:</a:t>
            </a:r>
          </a:p>
          <a:p>
            <a:pPr marL="896111" lvl="1" indent="-448055" defTabSz="1792223">
              <a:spcBef>
                <a:spcPts val="900"/>
              </a:spcBef>
              <a:defRPr sz="4704"/>
            </a:pPr>
            <a:r>
              <a:t>Multiple methods;</a:t>
            </a:r>
          </a:p>
          <a:p>
            <a:pPr marL="896111" lvl="1" indent="-448055" defTabSz="1792223">
              <a:spcBef>
                <a:spcPts val="900"/>
              </a:spcBef>
              <a:defRPr sz="4704"/>
            </a:pPr>
            <a:r>
              <a:t>Different results for subsequent calls.</a:t>
            </a:r>
          </a:p>
          <a:p>
            <a:pPr marL="448055" indent="-448055" defTabSz="1792223">
              <a:spcBef>
                <a:spcPts val="1900"/>
              </a:spcBef>
              <a:defRPr sz="5488"/>
            </a:pPr>
            <a:r>
              <a:t>Useful mocking assumes we know how mocked object will be used.</a:t>
            </a:r>
          </a:p>
          <a:p>
            <a:pPr marL="448055" indent="-448055" defTabSz="1792223">
              <a:spcBef>
                <a:spcPts val="1900"/>
              </a:spcBef>
              <a:defRPr sz="5488"/>
            </a:pPr>
            <a:r>
              <a:t>Jest’s default behavior is to return “undefined”, we can modify this</a:t>
            </a:r>
          </a:p>
        </p:txBody>
      </p:sp>
      <p:sp>
        <p:nvSpPr>
          <p:cNvPr id="35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grpSp>
        <p:nvGrpSpPr>
          <p:cNvPr id="359" name="Rectangle 4"/>
          <p:cNvGrpSpPr/>
          <p:nvPr/>
        </p:nvGrpSpPr>
        <p:grpSpPr>
          <a:xfrm>
            <a:off x="18117647" y="6147186"/>
            <a:ext cx="5486401" cy="3301615"/>
            <a:chOff x="0" y="0"/>
            <a:chExt cx="5486400" cy="3301613"/>
          </a:xfrm>
        </p:grpSpPr>
        <p:sp>
          <p:nvSpPr>
            <p:cNvPr id="357" name="Rectangle"/>
            <p:cNvSpPr/>
            <p:nvPr/>
          </p:nvSpPr>
          <p:spPr>
            <a:xfrm>
              <a:off x="0" y="0"/>
              <a:ext cx="5486400" cy="3301614"/>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58" name="Mock has “scripted answers” and is used for “behavior verification”"/>
            <p:cNvSpPr txBox="1"/>
            <p:nvPr/>
          </p:nvSpPr>
          <p:spPr>
            <a:xfrm>
              <a:off x="104139" y="12700"/>
              <a:ext cx="5278122" cy="3230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Mock has “scripted answers” and is used for “behavior verification”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59"/>
                                        </p:tgtEl>
                                        <p:attrNameLst>
                                          <p:attrName>style.visibility</p:attrName>
                                        </p:attrNameLst>
                                      </p:cBhvr>
                                      <p:to>
                                        <p:strVal val="visible"/>
                                      </p:to>
                                    </p:set>
                                    <p:anim calcmode="lin" valueType="num">
                                      <p:cBhvr>
                                        <p:cTn id="7" dur="500" fill="hold"/>
                                        <p:tgtEl>
                                          <p:spTgt spid="359"/>
                                        </p:tgtEl>
                                        <p:attrNameLst>
                                          <p:attrName>ppt_x</p:attrName>
                                        </p:attrNameLst>
                                      </p:cBhvr>
                                      <p:tavLst>
                                        <p:tav tm="0">
                                          <p:val>
                                            <p:strVal val="#ppt_x"/>
                                          </p:val>
                                        </p:tav>
                                        <p:tav tm="100000">
                                          <p:val>
                                            <p:strVal val="#ppt_x"/>
                                          </p:val>
                                        </p:tav>
                                      </p:tavLst>
                                    </p:anim>
                                    <p:anim calcmode="lin" valueType="num">
                                      <p:cBhvr>
                                        <p:cTn id="8"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 grpId="1"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Title 1"/>
          <p:cNvSpPr txBox="1">
            <a:spLocks noGrp="1"/>
          </p:cNvSpPr>
          <p:nvPr>
            <p:ph type="title"/>
          </p:nvPr>
        </p:nvSpPr>
        <p:spPr>
          <a:xfrm>
            <a:off x="1676400" y="36510"/>
            <a:ext cx="21031200" cy="2651126"/>
          </a:xfrm>
          <a:prstGeom prst="rect">
            <a:avLst/>
          </a:prstGeom>
        </p:spPr>
        <p:txBody>
          <a:bodyPr/>
          <a:lstStyle/>
          <a:p>
            <a:r>
              <a:t>Jest supports Mocks</a:t>
            </a:r>
          </a:p>
        </p:txBody>
      </p:sp>
      <p:sp>
        <p:nvSpPr>
          <p:cNvPr id="36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17</a:t>
            </a:fld>
            <a:endParaRPr/>
          </a:p>
        </p:txBody>
      </p:sp>
      <p:grpSp>
        <p:nvGrpSpPr>
          <p:cNvPr id="367" name="Rectangle 4"/>
          <p:cNvGrpSpPr/>
          <p:nvPr/>
        </p:nvGrpSpPr>
        <p:grpSpPr>
          <a:xfrm>
            <a:off x="17599806" y="3813297"/>
            <a:ext cx="5486401" cy="1845867"/>
            <a:chOff x="0" y="0"/>
            <a:chExt cx="5486400" cy="1845866"/>
          </a:xfrm>
        </p:grpSpPr>
        <p:sp>
          <p:nvSpPr>
            <p:cNvPr id="365" name="Rectangle"/>
            <p:cNvSpPr/>
            <p:nvPr/>
          </p:nvSpPr>
          <p:spPr>
            <a:xfrm>
              <a:off x="0" y="-1"/>
              <a:ext cx="5486400" cy="1845868"/>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66" name="You will see more of these in HW3"/>
            <p:cNvSpPr txBox="1"/>
            <p:nvPr/>
          </p:nvSpPr>
          <p:spPr>
            <a:xfrm>
              <a:off x="104139" y="12699"/>
              <a:ext cx="5278122"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You will see more of these in </a:t>
              </a:r>
              <a:r>
                <a:rPr lang="en-US" dirty="0"/>
                <a:t>IP2</a:t>
              </a:r>
              <a:endParaRPr dirty="0"/>
            </a:p>
          </p:txBody>
        </p:sp>
      </p:grpSp>
      <p:sp>
        <p:nvSpPr>
          <p:cNvPr id="368" name="Content Placeholder 6"/>
          <p:cNvSpPr txBox="1">
            <a:spLocks noGrp="1"/>
          </p:cNvSpPr>
          <p:nvPr>
            <p:ph type="body" sz="quarter" idx="1"/>
          </p:nvPr>
        </p:nvSpPr>
        <p:spPr>
          <a:xfrm>
            <a:off x="2339111" y="4028073"/>
            <a:ext cx="18766664" cy="1275119"/>
          </a:xfrm>
          <a:prstGeom prst="rect">
            <a:avLst/>
          </a:prstGeom>
        </p:spPr>
        <p:txBody>
          <a:bodyPr/>
          <a:lstStyle/>
          <a:p>
            <a:pPr marL="0" indent="0">
              <a:spcBef>
                <a:spcPts val="1200"/>
              </a:spcBef>
              <a:buSzTx/>
              <a:buNone/>
              <a:defRPr sz="2800">
                <a:solidFill>
                  <a:srgbClr val="0000FF"/>
                </a:solidFill>
                <a:latin typeface="Consolas"/>
                <a:ea typeface="Consolas"/>
                <a:cs typeface="Consolas"/>
                <a:sym typeface="Consolas"/>
              </a:defRPr>
            </a:pPr>
            <a:r>
              <a:t>const</a:t>
            </a:r>
            <a:r>
              <a:rPr>
                <a:solidFill>
                  <a:srgbClr val="000000"/>
                </a:solidFill>
              </a:rPr>
              <a:t> mockTwilioVideo = mockDeep&lt;TwilioVideo&gt;();</a:t>
            </a:r>
          </a:p>
          <a:p>
            <a:pPr marL="0" indent="0">
              <a:spcBef>
                <a:spcPts val="1200"/>
              </a:spcBef>
              <a:buSzTx/>
              <a:buNone/>
              <a:defRPr sz="2800">
                <a:latin typeface="Consolas"/>
                <a:ea typeface="Consolas"/>
                <a:cs typeface="Consolas"/>
                <a:sym typeface="Consolas"/>
              </a:defRPr>
            </a:pPr>
            <a:r>
              <a:t>jest.spyOn(TwilioVideo, </a:t>
            </a:r>
            <a:r>
              <a:rPr>
                <a:solidFill>
                  <a:srgbClr val="A31515"/>
                </a:solidFill>
              </a:rPr>
              <a:t>'getInstance'</a:t>
            </a:r>
            <a:r>
              <a:t>).mockReturnValue(mockTwilioVideo);</a:t>
            </a:r>
          </a:p>
        </p:txBody>
      </p:sp>
      <p:sp>
        <p:nvSpPr>
          <p:cNvPr id="369" name="Content Placeholder 2"/>
          <p:cNvSpPr txBox="1"/>
          <p:nvPr/>
        </p:nvSpPr>
        <p:spPr>
          <a:xfrm>
            <a:off x="1767840" y="3000319"/>
            <a:ext cx="15591810" cy="12751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Replacing TwilioVideo with Mock</a:t>
            </a:r>
          </a:p>
        </p:txBody>
      </p:sp>
      <p:sp>
        <p:nvSpPr>
          <p:cNvPr id="370" name="Content Placeholder 2"/>
          <p:cNvSpPr txBox="1"/>
          <p:nvPr/>
        </p:nvSpPr>
        <p:spPr>
          <a:xfrm>
            <a:off x="1767840" y="5659163"/>
            <a:ext cx="15591810" cy="12751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Jest Tests can be written</a:t>
            </a:r>
          </a:p>
        </p:txBody>
      </p:sp>
      <p:sp>
        <p:nvSpPr>
          <p:cNvPr id="371" name="Content Placeholder 6"/>
          <p:cNvSpPr txBox="1"/>
          <p:nvPr/>
        </p:nvSpPr>
        <p:spPr>
          <a:xfrm>
            <a:off x="-11534" y="6927189"/>
            <a:ext cx="24407068" cy="500207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lnSpc>
                <a:spcPct val="90000"/>
              </a:lnSpc>
              <a:spcBef>
                <a:spcPts val="2000"/>
              </a:spcBef>
              <a:defRPr sz="2800">
                <a:latin typeface="Consolas"/>
                <a:ea typeface="Consolas"/>
                <a:cs typeface="Consolas"/>
                <a:sym typeface="Consolas"/>
              </a:defRPr>
            </a:pPr>
            <a:r>
              <a:t>it(</a:t>
            </a:r>
            <a:r>
              <a:rPr>
                <a:solidFill>
                  <a:srgbClr val="A31515"/>
                </a:solidFill>
              </a:rPr>
              <a:t>'should use the coveyTownID and player ID properties when requesting a video token'</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async</a:t>
            </a:r>
            <a:r>
              <a:t> () </a:t>
            </a:r>
            <a:r>
              <a:rPr>
                <a:solidFill>
                  <a:srgbClr val="0000FF"/>
                </a:solidFill>
              </a:rPr>
              <a:t>=&gt;</a:t>
            </a:r>
            <a:r>
              <a:t> {</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townName = </a:t>
            </a:r>
            <a:r>
              <a:rPr>
                <a:solidFill>
                  <a:srgbClr val="A31515"/>
                </a:solidFill>
              </a:rPr>
              <a:t>`FriendlyNameTest-</a:t>
            </a:r>
            <a:r>
              <a:rPr>
                <a:solidFill>
                  <a:srgbClr val="0000FF"/>
                </a:solidFill>
              </a:rPr>
              <a:t>${</a:t>
            </a:r>
            <a:r>
              <a:t>nanoid()</a:t>
            </a:r>
            <a:r>
              <a:rPr>
                <a:solidFill>
                  <a:srgbClr val="0000FF"/>
                </a:solidFill>
              </a:rPr>
              <a:t>}</a:t>
            </a:r>
            <a:r>
              <a:rPr>
                <a:solidFill>
                  <a:srgbClr val="A31515"/>
                </a:solidFill>
              </a:rPr>
              <a:t>`</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townController = </a:t>
            </a:r>
            <a:r>
              <a:rPr>
                <a:solidFill>
                  <a:srgbClr val="0000FF"/>
                </a:solidFill>
              </a:rPr>
              <a:t>new</a:t>
            </a:r>
            <a:r>
              <a:t> CoveyTownController(townName, </a:t>
            </a:r>
            <a:r>
              <a:rPr>
                <a:solidFill>
                  <a:srgbClr val="0000FF"/>
                </a:solidFill>
              </a:rPr>
              <a:t>false</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newPlayerSession = </a:t>
            </a:r>
            <a:r>
              <a:rPr>
                <a:solidFill>
                  <a:srgbClr val="0000FF"/>
                </a:solidFill>
              </a:rPr>
              <a:t>await</a:t>
            </a:r>
            <a:r>
              <a:t> townController.addPlayer(</a:t>
            </a:r>
            <a:r>
              <a:rPr>
                <a:solidFill>
                  <a:srgbClr val="0000FF"/>
                </a:solidFill>
              </a:rPr>
              <a:t>new</a:t>
            </a:r>
            <a:r>
              <a:t> Player(nanoid()));</a:t>
            </a:r>
            <a:endParaRPr sz="5600"/>
          </a:p>
          <a:p>
            <a:pPr>
              <a:lnSpc>
                <a:spcPct val="90000"/>
              </a:lnSpc>
              <a:spcBef>
                <a:spcPts val="2000"/>
              </a:spcBef>
              <a:defRPr sz="2800">
                <a:latin typeface="Consolas"/>
                <a:ea typeface="Consolas"/>
                <a:cs typeface="Consolas"/>
                <a:sym typeface="Consolas"/>
              </a:defRPr>
            </a:pPr>
            <a:r>
              <a:t>        expect(mockTwilioVideo.getTokenForTown).toBeCalledTimes(</a:t>
            </a:r>
            <a:r>
              <a:rPr>
                <a:solidFill>
                  <a:srgbClr val="098658"/>
                </a:solidFill>
              </a:rPr>
              <a:t>1</a:t>
            </a:r>
            <a:r>
              <a:t>);</a:t>
            </a:r>
            <a:endParaRPr sz="5600"/>
          </a:p>
          <a:p>
            <a:pPr>
              <a:lnSpc>
                <a:spcPct val="90000"/>
              </a:lnSpc>
              <a:spcBef>
                <a:spcPts val="2000"/>
              </a:spcBef>
              <a:defRPr sz="2800">
                <a:latin typeface="Consolas"/>
                <a:ea typeface="Consolas"/>
                <a:cs typeface="Consolas"/>
                <a:sym typeface="Consolas"/>
              </a:defRPr>
            </a:pPr>
            <a:r>
              <a:t>        expect(mockTwilioVideo.getTokenForTown).toBeCalledWith(townController.coveyTownID, newPlayerSession.player.id);</a:t>
            </a:r>
            <a:endParaRPr sz="5600"/>
          </a:p>
          <a:p>
            <a:pPr>
              <a:lnSpc>
                <a:spcPct val="90000"/>
              </a:lnSpc>
              <a:spcBef>
                <a:spcPts val="2000"/>
              </a:spcBef>
              <a:defRPr sz="2800">
                <a:latin typeface="Consolas"/>
                <a:ea typeface="Consolas"/>
                <a:cs typeface="Consolas"/>
                <a:sym typeface="Consolas"/>
              </a:defRPr>
            </a:pPr>
            <a:r>
              <a:t>      });</a:t>
            </a:r>
          </a:p>
        </p:txBody>
      </p:sp>
      <p:sp>
        <p:nvSpPr>
          <p:cNvPr id="372" name="TextBox 15"/>
          <p:cNvSpPr txBox="1"/>
          <p:nvPr/>
        </p:nvSpPr>
        <p:spPr>
          <a:xfrm>
            <a:off x="12669357" y="1725202"/>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t>Jest’s Mock API: </a:t>
            </a:r>
            <a:r>
              <a:rPr u="sng">
                <a:solidFill>
                  <a:srgbClr val="0563C1"/>
                </a:solidFill>
                <a:uFill>
                  <a:solidFill>
                    <a:srgbClr val="0563C1"/>
                  </a:solidFill>
                </a:uFill>
                <a:hlinkClick r:id="rId3"/>
              </a:rPr>
              <a:t>https://jestjs.io/docs/mock-function-api</a:t>
            </a:r>
            <a:r>
              <a: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67"/>
                                        </p:tgtEl>
                                        <p:attrNameLst>
                                          <p:attrName>style.visibility</p:attrName>
                                        </p:attrNameLst>
                                      </p:cBhvr>
                                      <p:to>
                                        <p:strVal val="visible"/>
                                      </p:to>
                                    </p:set>
                                    <p:anim calcmode="lin" valueType="num">
                                      <p:cBhvr>
                                        <p:cTn id="7" dur="500" fill="hold"/>
                                        <p:tgtEl>
                                          <p:spTgt spid="367"/>
                                        </p:tgtEl>
                                        <p:attrNameLst>
                                          <p:attrName>ppt_x</p:attrName>
                                        </p:attrNameLst>
                                      </p:cBhvr>
                                      <p:tavLst>
                                        <p:tav tm="0">
                                          <p:val>
                                            <p:strVal val="#ppt_x"/>
                                          </p:val>
                                        </p:tav>
                                        <p:tav tm="100000">
                                          <p:val>
                                            <p:strVal val="#ppt_x"/>
                                          </p:val>
                                        </p:tav>
                                      </p:tavLst>
                                    </p:anim>
                                    <p:anim calcmode="lin" valueType="num">
                                      <p:cBhvr>
                                        <p:cTn id="8" dur="500" fill="hold"/>
                                        <p:tgtEl>
                                          <p:spTgt spid="3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Title 1"/>
          <p:cNvSpPr txBox="1">
            <a:spLocks noGrp="1"/>
          </p:cNvSpPr>
          <p:nvPr>
            <p:ph type="title"/>
          </p:nvPr>
        </p:nvSpPr>
        <p:spPr>
          <a:xfrm>
            <a:off x="1676400" y="36510"/>
            <a:ext cx="21031200" cy="2651126"/>
          </a:xfrm>
          <a:prstGeom prst="rect">
            <a:avLst/>
          </a:prstGeom>
        </p:spPr>
        <p:txBody>
          <a:bodyPr/>
          <a:lstStyle/>
          <a:p>
            <a:r>
              <a:t>Here is another Example of Mock /1</a:t>
            </a:r>
          </a:p>
        </p:txBody>
      </p:sp>
      <p:sp>
        <p:nvSpPr>
          <p:cNvPr id="37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378" name="Content Placeholder 6"/>
          <p:cNvSpPr txBox="1">
            <a:spLocks noGrp="1"/>
          </p:cNvSpPr>
          <p:nvPr>
            <p:ph type="body" idx="1"/>
          </p:nvPr>
        </p:nvSpPr>
        <p:spPr>
          <a:xfrm>
            <a:off x="1676399" y="3000319"/>
            <a:ext cx="19932318" cy="9712381"/>
          </a:xfrm>
          <a:prstGeom prst="rect">
            <a:avLst/>
          </a:prstGeom>
        </p:spPr>
        <p:txBody>
          <a:bodyPr>
            <a:normAutofit lnSpcReduction="10000"/>
          </a:bodyPr>
          <a:lstStyle/>
          <a:p>
            <a:pPr marL="0" indent="0" defTabSz="1792223">
              <a:spcBef>
                <a:spcPts val="1900"/>
              </a:spcBef>
              <a:buSzTx/>
              <a:buNone/>
              <a:defRPr sz="2744">
                <a:latin typeface="Consolas"/>
                <a:ea typeface="Consolas"/>
                <a:cs typeface="Consolas"/>
                <a:sym typeface="Consolas"/>
              </a:defRPr>
            </a:pPr>
            <a:r>
              <a:t>describe(</a:t>
            </a:r>
            <a:r>
              <a:rPr>
                <a:solidFill>
                  <a:srgbClr val="A31515"/>
                </a:solidFill>
              </a:rPr>
              <a:t>'conversationAreaCreateHandler'</a:t>
            </a:r>
            <a:r>
              <a:t>, ()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br/>
            <a:r>
              <a:t>    </a:t>
            </a:r>
            <a:r>
              <a:rPr>
                <a:solidFill>
                  <a:srgbClr val="0000FF"/>
                </a:solidFill>
              </a:rPr>
              <a:t>const</a:t>
            </a:r>
            <a:r>
              <a:t> mockCoveyTownStore = mock&lt;CoveyTownsStore&gt;();</a:t>
            </a:r>
          </a:p>
          <a:p>
            <a:pPr marL="0" indent="0" defTabSz="1792223">
              <a:spcBef>
                <a:spcPts val="1900"/>
              </a:spcBef>
              <a:buSzTx/>
              <a:buNone/>
              <a:defRPr sz="2744">
                <a:latin typeface="Consolas"/>
                <a:ea typeface="Consolas"/>
                <a:cs typeface="Consolas"/>
                <a:sym typeface="Consolas"/>
              </a:defRPr>
            </a:pPr>
            <a:r>
              <a:t>    </a:t>
            </a:r>
            <a:r>
              <a:rPr>
                <a:solidFill>
                  <a:srgbClr val="0000FF"/>
                </a:solidFill>
              </a:rPr>
              <a:t>const</a:t>
            </a:r>
            <a:r>
              <a:t> mockCoveyTownController = mock&lt;CoveyTownController&gt;();</a:t>
            </a:r>
          </a:p>
          <a:p>
            <a:pPr marL="0" indent="0" defTabSz="1792223">
              <a:spcBef>
                <a:spcPts val="1900"/>
              </a:spcBef>
              <a:buSzTx/>
              <a:buNone/>
              <a:defRPr sz="2744">
                <a:latin typeface="Consolas"/>
                <a:ea typeface="Consolas"/>
                <a:cs typeface="Consolas"/>
                <a:sym typeface="Consolas"/>
              </a:defRPr>
            </a:pPr>
            <a:r>
              <a:t>    beforeAll(()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Set up a spy for CoveyTownsStore that will always return our mockCoveyTownsStore as the singleton instance</a:t>
            </a:r>
          </a:p>
          <a:p>
            <a:pPr marL="0" indent="0" defTabSz="1792223">
              <a:spcBef>
                <a:spcPts val="1900"/>
              </a:spcBef>
              <a:buSzTx/>
              <a:buNone/>
              <a:defRPr sz="2744">
                <a:latin typeface="Consolas"/>
                <a:ea typeface="Consolas"/>
                <a:cs typeface="Consolas"/>
                <a:sym typeface="Consolas"/>
              </a:defRPr>
            </a:pPr>
            <a:r>
              <a:t>      jest.spyOn(CoveyTownsStore, </a:t>
            </a:r>
            <a:r>
              <a:rPr>
                <a:solidFill>
                  <a:srgbClr val="A31515"/>
                </a:solidFill>
              </a:rPr>
              <a:t>'getInstance'</a:t>
            </a:r>
            <a:r>
              <a:t>).mockReturnValue(mockCoveyTownStore);</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beforeEach(()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Reset all mock calls, and ensure that getControllerForTown will always return the same mock controller</a:t>
            </a:r>
          </a:p>
          <a:p>
            <a:pPr marL="0" indent="0" defTabSz="1792223">
              <a:spcBef>
                <a:spcPts val="1900"/>
              </a:spcBef>
              <a:buSzTx/>
              <a:buNone/>
              <a:defRPr sz="2744">
                <a:latin typeface="Consolas"/>
                <a:ea typeface="Consolas"/>
                <a:cs typeface="Consolas"/>
                <a:sym typeface="Consolas"/>
              </a:defRPr>
            </a:pPr>
            <a:r>
              <a:t>      mockReset(mockCoveyTownController);</a:t>
            </a:r>
          </a:p>
          <a:p>
            <a:pPr marL="0" indent="0" defTabSz="1792223">
              <a:spcBef>
                <a:spcPts val="1900"/>
              </a:spcBef>
              <a:buSzTx/>
              <a:buNone/>
              <a:defRPr sz="2744">
                <a:latin typeface="Consolas"/>
                <a:ea typeface="Consolas"/>
                <a:cs typeface="Consolas"/>
                <a:sym typeface="Consolas"/>
              </a:defRPr>
            </a:pPr>
            <a:r>
              <a:t>      mockReset(mockCoveyTownStore);</a:t>
            </a:r>
          </a:p>
          <a:p>
            <a:pPr marL="0" indent="0" defTabSz="1792223">
              <a:spcBef>
                <a:spcPts val="1900"/>
              </a:spcBef>
              <a:buSzTx/>
              <a:buNone/>
              <a:defRPr sz="2744">
                <a:latin typeface="Consolas"/>
                <a:ea typeface="Consolas"/>
                <a:cs typeface="Consolas"/>
                <a:sym typeface="Consolas"/>
              </a:defRPr>
            </a:pPr>
            <a:r>
              <a:t>      mockCoveyTownStore.getControllerForTown.mockReturnValue(mockCoveyTownController);</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 . . </a:t>
            </a:r>
          </a:p>
        </p:txBody>
      </p:sp>
      <p:grpSp>
        <p:nvGrpSpPr>
          <p:cNvPr id="381" name="Rectangle 5"/>
          <p:cNvGrpSpPr/>
          <p:nvPr/>
        </p:nvGrpSpPr>
        <p:grpSpPr>
          <a:xfrm>
            <a:off x="19251826" y="6597046"/>
            <a:ext cx="4180369" cy="2481581"/>
            <a:chOff x="0" y="0"/>
            <a:chExt cx="4180368" cy="2481579"/>
          </a:xfrm>
        </p:grpSpPr>
        <p:sp>
          <p:nvSpPr>
            <p:cNvPr id="379" name="Rectangle"/>
            <p:cNvSpPr/>
            <p:nvPr/>
          </p:nvSpPr>
          <p:spPr>
            <a:xfrm>
              <a:off x="0" y="0"/>
              <a:ext cx="4180369" cy="2206245"/>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0" name="spying on getInstance() method"/>
            <p:cNvSpPr txBox="1"/>
            <p:nvPr/>
          </p:nvSpPr>
          <p:spPr>
            <a:xfrm>
              <a:off x="104139" y="12700"/>
              <a:ext cx="3972090" cy="246888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spying on getInstance() method</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81"/>
                                        </p:tgtEl>
                                        <p:attrNameLst>
                                          <p:attrName>style.visibility</p:attrName>
                                        </p:attrNameLst>
                                      </p:cBhvr>
                                      <p:to>
                                        <p:strVal val="visible"/>
                                      </p:to>
                                    </p:set>
                                    <p:anim calcmode="lin" valueType="num">
                                      <p:cBhvr>
                                        <p:cTn id="7" dur="500" fill="hold"/>
                                        <p:tgtEl>
                                          <p:spTgt spid="381"/>
                                        </p:tgtEl>
                                        <p:attrNameLst>
                                          <p:attrName>ppt_x</p:attrName>
                                        </p:attrNameLst>
                                      </p:cBhvr>
                                      <p:tavLst>
                                        <p:tav tm="0">
                                          <p:val>
                                            <p:strVal val="#ppt_x"/>
                                          </p:val>
                                        </p:tav>
                                        <p:tav tm="100000">
                                          <p:val>
                                            <p:strVal val="#ppt_x"/>
                                          </p:val>
                                        </p:tav>
                                      </p:tavLst>
                                    </p:anim>
                                    <p:anim calcmode="lin" valueType="num">
                                      <p:cBhvr>
                                        <p:cTn id="8" dur="500" fill="hold"/>
                                        <p:tgtEl>
                                          <p:spTgt spid="3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Title 1"/>
          <p:cNvSpPr txBox="1">
            <a:spLocks noGrp="1"/>
          </p:cNvSpPr>
          <p:nvPr>
            <p:ph type="title"/>
          </p:nvPr>
        </p:nvSpPr>
        <p:spPr>
          <a:xfrm>
            <a:off x="1676400" y="36510"/>
            <a:ext cx="21031200" cy="2651126"/>
          </a:xfrm>
          <a:prstGeom prst="rect">
            <a:avLst/>
          </a:prstGeom>
        </p:spPr>
        <p:txBody>
          <a:bodyPr/>
          <a:lstStyle/>
          <a:p>
            <a:r>
              <a:t>Here is another Example of Mock /2</a:t>
            </a:r>
          </a:p>
        </p:txBody>
      </p:sp>
      <p:sp>
        <p:nvSpPr>
          <p:cNvPr id="38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387" name="Content Placeholder 6"/>
          <p:cNvSpPr txBox="1">
            <a:spLocks noGrp="1"/>
          </p:cNvSpPr>
          <p:nvPr>
            <p:ph type="body" idx="1"/>
          </p:nvPr>
        </p:nvSpPr>
        <p:spPr>
          <a:xfrm>
            <a:off x="1676400" y="3000319"/>
            <a:ext cx="22707600" cy="9712381"/>
          </a:xfrm>
          <a:prstGeom prst="rect">
            <a:avLst/>
          </a:prstGeom>
        </p:spPr>
        <p:txBody>
          <a:bodyPr/>
          <a:lstStyle/>
          <a:p>
            <a:pPr marL="0" indent="0" defTabSz="1700783">
              <a:spcBef>
                <a:spcPts val="1800"/>
              </a:spcBef>
              <a:buSzTx/>
              <a:buNone/>
              <a:defRPr sz="1860">
                <a:latin typeface="Consolas"/>
                <a:ea typeface="Consolas"/>
                <a:cs typeface="Consolas"/>
                <a:sym typeface="Consolas"/>
              </a:defRPr>
            </a:pPr>
            <a:r>
              <a:t>. . . . </a:t>
            </a:r>
          </a:p>
          <a:p>
            <a:pPr marL="0" indent="0" defTabSz="1700783">
              <a:spcBef>
                <a:spcPts val="1800"/>
              </a:spcBef>
              <a:buSzTx/>
              <a:buNone/>
              <a:defRPr sz="2604">
                <a:latin typeface="Consolas"/>
                <a:ea typeface="Consolas"/>
                <a:cs typeface="Consolas"/>
                <a:sym typeface="Consolas"/>
              </a:defRPr>
            </a:pPr>
            <a:r>
              <a:t>    it(</a:t>
            </a:r>
            <a:r>
              <a:rPr>
                <a:solidFill>
                  <a:srgbClr val="A31515"/>
                </a:solidFill>
              </a:rPr>
              <a:t>'Checks for a valid session token before creating a conversation area'</a:t>
            </a:r>
            <a:r>
              <a:t>, ()</a:t>
            </a:r>
            <a:r>
              <a:rPr>
                <a:solidFill>
                  <a:srgbClr val="0000FF"/>
                </a:solidFill>
              </a:rPr>
              <a:t>=&gt;</a:t>
            </a:r>
            <a:r>
              <a:t>{</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coveyTownID = nanoid();</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conversationArea :ServerConversationArea = { boundingBox: { height: </a:t>
            </a:r>
            <a:r>
              <a:rPr>
                <a:solidFill>
                  <a:srgbClr val="098658"/>
                </a:solidFill>
              </a:rPr>
              <a:t>1</a:t>
            </a:r>
            <a:r>
              <a:t>, width: </a:t>
            </a:r>
            <a:r>
              <a:rPr>
                <a:solidFill>
                  <a:srgbClr val="098658"/>
                </a:solidFill>
              </a:rPr>
              <a:t>1</a:t>
            </a:r>
            <a:r>
              <a:t>, x:</a:t>
            </a:r>
            <a:r>
              <a:rPr>
                <a:solidFill>
                  <a:srgbClr val="098658"/>
                </a:solidFill>
              </a:rPr>
              <a:t>1</a:t>
            </a:r>
            <a:r>
              <a:t>, y:</a:t>
            </a:r>
            <a:r>
              <a:rPr>
                <a:solidFill>
                  <a:srgbClr val="098658"/>
                </a:solidFill>
              </a:rPr>
              <a:t>1</a:t>
            </a:r>
            <a:r>
              <a:t> }, label: nanoid(), occupantsByID: [], topic: nanoid() };</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invalidSessionToken = nanoid();</a:t>
            </a:r>
          </a:p>
          <a:p>
            <a:pPr marL="0" indent="0" defTabSz="1700783">
              <a:spcBef>
                <a:spcPts val="1800"/>
              </a:spcBef>
              <a:buSzTx/>
              <a:buNone/>
              <a:defRPr sz="2604">
                <a:latin typeface="Consolas"/>
                <a:ea typeface="Consolas"/>
                <a:cs typeface="Consolas"/>
                <a:sym typeface="Consolas"/>
              </a:defRPr>
            </a:pPr>
            <a:r>
              <a:t>      </a:t>
            </a:r>
            <a:r>
              <a:rPr>
                <a:solidFill>
                  <a:srgbClr val="008000"/>
                </a:solidFill>
              </a:rPr>
              <a:t>// Make sure to return 'undefined' regardless of what session token is passed</a:t>
            </a:r>
          </a:p>
          <a:p>
            <a:pPr marL="0" indent="0" defTabSz="1700783">
              <a:spcBef>
                <a:spcPts val="1800"/>
              </a:spcBef>
              <a:buSzTx/>
              <a:buNone/>
              <a:defRPr sz="2604">
                <a:latin typeface="Consolas"/>
                <a:ea typeface="Consolas"/>
                <a:cs typeface="Consolas"/>
                <a:sym typeface="Consolas"/>
              </a:defRPr>
            </a:pPr>
            <a:r>
              <a:t>      mockCoveyTownController.getSessionByToken.mockReturnValueOnce(</a:t>
            </a:r>
            <a:r>
              <a:rPr>
                <a:solidFill>
                  <a:srgbClr val="0000FF"/>
                </a:solidFill>
              </a:rPr>
              <a:t>undefined</a:t>
            </a:r>
            <a:r>
              <a:t>);</a:t>
            </a:r>
          </a:p>
          <a:p>
            <a:pPr marL="0" indent="0" defTabSz="1700783">
              <a:spcBef>
                <a:spcPts val="1800"/>
              </a:spcBef>
              <a:buSzTx/>
              <a:buNone/>
              <a:defRPr sz="2604">
                <a:latin typeface="Consolas"/>
                <a:ea typeface="Consolas"/>
                <a:cs typeface="Consolas"/>
                <a:sym typeface="Consolas"/>
              </a:defRPr>
            </a:pPr>
            <a:r>
              <a:t>      requestHandlers.conversationAreaCreateHandler({</a:t>
            </a:r>
          </a:p>
          <a:p>
            <a:pPr marL="0" indent="0" defTabSz="1700783">
              <a:spcBef>
                <a:spcPts val="1800"/>
              </a:spcBef>
              <a:buSzTx/>
              <a:buNone/>
              <a:defRPr sz="2604">
                <a:latin typeface="Consolas"/>
                <a:ea typeface="Consolas"/>
                <a:cs typeface="Consolas"/>
                <a:sym typeface="Consolas"/>
              </a:defRPr>
            </a:pPr>
            <a:r>
              <a:t>        conversationArea,</a:t>
            </a:r>
          </a:p>
          <a:p>
            <a:pPr marL="0" indent="0" defTabSz="1700783">
              <a:spcBef>
                <a:spcPts val="1800"/>
              </a:spcBef>
              <a:buSzTx/>
              <a:buNone/>
              <a:defRPr sz="2604">
                <a:latin typeface="Consolas"/>
                <a:ea typeface="Consolas"/>
                <a:cs typeface="Consolas"/>
                <a:sym typeface="Consolas"/>
              </a:defRPr>
            </a:pPr>
            <a:r>
              <a:t>        coveyTownID,</a:t>
            </a:r>
          </a:p>
          <a:p>
            <a:pPr marL="0" indent="0" defTabSz="1700783">
              <a:spcBef>
                <a:spcPts val="1800"/>
              </a:spcBef>
              <a:buSzTx/>
              <a:buNone/>
              <a:defRPr sz="2604">
                <a:latin typeface="Consolas"/>
                <a:ea typeface="Consolas"/>
                <a:cs typeface="Consolas"/>
                <a:sym typeface="Consolas"/>
              </a:defRPr>
            </a:pPr>
            <a:r>
              <a:t>        sessionToken: invalidSessionToken,</a:t>
            </a:r>
          </a:p>
          <a:p>
            <a:pPr marL="0" indent="0" defTabSz="1700783">
              <a:spcBef>
                <a:spcPts val="1800"/>
              </a:spcBef>
              <a:buSzTx/>
              <a:buNone/>
              <a:defRPr sz="2604">
                <a:latin typeface="Consolas"/>
                <a:ea typeface="Consolas"/>
                <a:cs typeface="Consolas"/>
                <a:sym typeface="Consolas"/>
              </a:defRPr>
            </a:pPr>
            <a:r>
              <a:t>      });</a:t>
            </a:r>
          </a:p>
          <a:p>
            <a:pPr marL="0" indent="0" defTabSz="1700783">
              <a:spcBef>
                <a:spcPts val="1800"/>
              </a:spcBef>
              <a:buSzTx/>
              <a:buNone/>
              <a:defRPr sz="2604">
                <a:latin typeface="Consolas"/>
                <a:ea typeface="Consolas"/>
                <a:cs typeface="Consolas"/>
                <a:sym typeface="Consolas"/>
              </a:defRPr>
            </a:pPr>
            <a:r>
              <a:t>      expect(mockCoveyTownController.getSessionByToken).toBeCalledWith(invalidSessionToken);</a:t>
            </a:r>
          </a:p>
          <a:p>
            <a:pPr marL="0" indent="0" defTabSz="1700783">
              <a:spcBef>
                <a:spcPts val="1800"/>
              </a:spcBef>
              <a:buSzTx/>
              <a:buNone/>
              <a:defRPr sz="2604">
                <a:latin typeface="Consolas"/>
                <a:ea typeface="Consolas"/>
                <a:cs typeface="Consolas"/>
                <a:sym typeface="Consolas"/>
              </a:defRPr>
            </a:pPr>
            <a:r>
              <a:t>      expect(mockCoveyTownController.addConversationArea).not.toHaveBeenCalled();   </a:t>
            </a:r>
          </a:p>
          <a:p>
            <a:pPr marL="0" indent="0" defTabSz="1700783">
              <a:spcBef>
                <a:spcPts val="1800"/>
              </a:spcBef>
              <a:buSzTx/>
              <a:buNone/>
              <a:defRPr sz="2604">
                <a:latin typeface="Consolas"/>
                <a:ea typeface="Consolas"/>
                <a:cs typeface="Consolas"/>
                <a:sym typeface="Consolas"/>
              </a:defRPr>
            </a:pPr>
            <a:r>
              <a:t>   });  </a:t>
            </a:r>
          </a:p>
          <a:p>
            <a:pPr marL="0" indent="0" defTabSz="1700783">
              <a:spcBef>
                <a:spcPts val="1800"/>
              </a:spcBef>
              <a:buSzTx/>
              <a:buNone/>
              <a:defRPr sz="2604">
                <a:latin typeface="Consolas"/>
                <a:ea typeface="Consolas"/>
                <a:cs typeface="Consolas"/>
                <a:sym typeface="Consolas"/>
              </a:defRPr>
            </a:pPr>
            <a:r>
              <a:t>});</a:t>
            </a:r>
          </a:p>
        </p:txBody>
      </p:sp>
      <p:grpSp>
        <p:nvGrpSpPr>
          <p:cNvPr id="390" name="Rectangle 5"/>
          <p:cNvGrpSpPr/>
          <p:nvPr/>
        </p:nvGrpSpPr>
        <p:grpSpPr>
          <a:xfrm>
            <a:off x="11936625" y="8805998"/>
            <a:ext cx="11269365" cy="1719581"/>
            <a:chOff x="0" y="0"/>
            <a:chExt cx="11269364" cy="1719579"/>
          </a:xfrm>
        </p:grpSpPr>
        <p:sp>
          <p:nvSpPr>
            <p:cNvPr id="388" name="Rectangle"/>
            <p:cNvSpPr/>
            <p:nvPr/>
          </p:nvSpPr>
          <p:spPr>
            <a:xfrm>
              <a:off x="0" y="0"/>
              <a:ext cx="11269365" cy="1647819"/>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9" name="If SessionToken is invalid, don’t call addConversationArea()"/>
            <p:cNvSpPr txBox="1"/>
            <p:nvPr/>
          </p:nvSpPr>
          <p:spPr>
            <a:xfrm>
              <a:off x="104139" y="12700"/>
              <a:ext cx="11061085" cy="170688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If SessionToken is invalid, don’t call addConversationArea()</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0"/>
                                        </p:tgtEl>
                                        <p:attrNameLst>
                                          <p:attrName>style.visibility</p:attrName>
                                        </p:attrNameLst>
                                      </p:cBhvr>
                                      <p:to>
                                        <p:strVal val="visible"/>
                                      </p:to>
                                    </p:set>
                                    <p:anim calcmode="lin" valueType="num">
                                      <p:cBhvr>
                                        <p:cTn id="7" dur="500" fill="hold"/>
                                        <p:tgtEl>
                                          <p:spTgt spid="390"/>
                                        </p:tgtEl>
                                        <p:attrNameLst>
                                          <p:attrName>ppt_x</p:attrName>
                                        </p:attrNameLst>
                                      </p:cBhvr>
                                      <p:tavLst>
                                        <p:tav tm="0">
                                          <p:val>
                                            <p:strVal val="#ppt_x"/>
                                          </p:val>
                                        </p:tav>
                                        <p:tav tm="100000">
                                          <p:val>
                                            <p:strVal val="#ppt_x"/>
                                          </p:val>
                                        </p:tav>
                                      </p:tavLst>
                                    </p:anim>
                                    <p:anim calcmode="lin" valueType="num">
                                      <p:cBhvr>
                                        <p:cTn id="8" dur="500" fill="hold"/>
                                        <p:tgtEl>
                                          <p:spTgt spid="3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0"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able to:</a:t>
            </a:r>
          </a:p>
          <a:p>
            <a:pPr marL="914400" lvl="1" indent="-457200">
              <a:spcBef>
                <a:spcPts val="1000"/>
              </a:spcBef>
              <a:defRPr sz="4800"/>
            </a:pPr>
            <a:r>
              <a:rPr dirty="0"/>
              <a:t>Explain why you might need a "test double“ in your testing</a:t>
            </a:r>
          </a:p>
          <a:p>
            <a:pPr marL="914400" lvl="1" indent="-457200">
              <a:spcBef>
                <a:spcPts val="1000"/>
              </a:spcBef>
              <a:defRPr sz="4800"/>
            </a:pPr>
            <a:r>
              <a:rPr lang="en-US" dirty="0"/>
              <a:t>Understand how and when to apply different </a:t>
            </a:r>
            <a:r>
              <a:rPr dirty="0"/>
              <a:t>kinds of test “doubles” such as “mocks</a:t>
            </a:r>
            <a:r>
              <a:rPr lang="en-US" dirty="0"/>
              <a:t> and</a:t>
            </a:r>
            <a:r>
              <a:rPr dirty="0"/>
              <a:t> spies”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t>Supply Implementation to Mocks to Simulate Behaviors</a:t>
            </a:r>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t>Fake has </a:t>
              </a:r>
              <a:endParaRPr>
                <a:solidFill>
                  <a:srgbClr val="FFFFFF"/>
                </a:solidFill>
              </a:endParaRPr>
            </a:p>
            <a:p>
              <a:pPr algn="ctr">
                <a:defRPr sz="4800">
                  <a:latin typeface="Ink Free"/>
                  <a:ea typeface="Ink Free"/>
                  <a:cs typeface="Ink Free"/>
                  <a:sym typeface="Ink Free"/>
                </a:defRPr>
              </a:pPr>
              <a:r>
                <a:t>“semi-real implementation”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t>Testing Large Systems is Hard</a:t>
            </a:r>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t>What to do if the specification is incomplete, and likely to change frequently?</a:t>
            </a:r>
          </a:p>
          <a:p>
            <a:pPr marL="914400" lvl="1" indent="-457200"/>
            <a:r>
              <a:t>Writing thorough test suite is even harder, less useful</a:t>
            </a:r>
          </a:p>
          <a:p>
            <a:r>
              <a:t>Still: vital to detect breaking changes</a:t>
            </a:r>
          </a:p>
          <a:p>
            <a:r>
              <a:t>Examples:</a:t>
            </a:r>
          </a:p>
          <a:p>
            <a:pPr marL="914400" lvl="1" indent="-457200"/>
            <a:r>
              <a:t>Detailed layout of GUIs</a:t>
            </a:r>
          </a:p>
          <a:p>
            <a:pPr marL="914400" lvl="1" indent="-457200"/>
            <a:r>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t>Snapshot GUI Tests Detect 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t>The first time the test runs, it saves a “snapshot” of the rendered GUI</a:t>
            </a:r>
          </a:p>
          <a:p>
            <a:r>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sp>
        <p:nvSpPr>
          <p:cNvPr id="441" name="import renderer from 'react-test-renderer';…"/>
          <p:cNvSpPr txBox="1"/>
          <p:nvPr/>
        </p:nvSpPr>
        <p:spPr>
          <a:xfrm>
            <a:off x="378746" y="6570250"/>
            <a:ext cx="10798704" cy="550418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renderer </a:t>
            </a:r>
            <a:r>
              <a:rPr>
                <a:solidFill>
                  <a:srgbClr val="011480"/>
                </a:solidFill>
              </a:rPr>
              <a:t>from </a:t>
            </a:r>
            <a:r>
              <a:t>'react-test-renderer'</a:t>
            </a:r>
            <a:r>
              <a:rPr>
                <a:solidFill>
                  <a:srgbClr val="272727"/>
                </a:solidFill>
              </a:rPr>
              <a:t>;</a:t>
            </a:r>
          </a:p>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Link </a:t>
            </a:r>
            <a:r>
              <a:rPr>
                <a:solidFill>
                  <a:srgbClr val="011480"/>
                </a:solidFill>
              </a:rPr>
              <a:t>from </a:t>
            </a:r>
            <a:r>
              <a:t>'../Link'</a:t>
            </a:r>
            <a:r>
              <a:rPr>
                <a:solidFill>
                  <a:srgbClr val="272727"/>
                </a:solidFill>
              </a:rPr>
              <a:t>;</a:t>
            </a:r>
          </a:p>
          <a:p>
            <a:pPr defTabSz="914400">
              <a:defRPr sz="3200">
                <a:solidFill>
                  <a:srgbClr val="272727"/>
                </a:solidFill>
                <a:latin typeface="Courier"/>
                <a:ea typeface="Courier"/>
                <a:cs typeface="Courier"/>
                <a:sym typeface="Courier"/>
              </a:defRPr>
            </a:pPr>
            <a:endParaRPr>
              <a:solidFill>
                <a:srgbClr val="272727"/>
              </a:solidFill>
            </a:endParaRPr>
          </a:p>
          <a:p>
            <a:pPr defTabSz="914400">
              <a:defRPr sz="3200">
                <a:solidFill>
                  <a:srgbClr val="00733B"/>
                </a:solidFill>
                <a:latin typeface="Courier"/>
                <a:ea typeface="Courier"/>
                <a:cs typeface="Courier"/>
                <a:sym typeface="Courier"/>
              </a:defRPr>
            </a:pPr>
            <a:r>
              <a:rPr>
                <a:solidFill>
                  <a:srgbClr val="272727"/>
                </a:solidFill>
              </a:rPr>
              <a:t>it(</a:t>
            </a:r>
            <a:r>
              <a:t>'renders correctly'</a:t>
            </a:r>
            <a:r>
              <a:rPr>
                <a:solidFill>
                  <a:srgbClr val="272727"/>
                </a:solidFill>
              </a:rPr>
              <a:t>, () =&gt; {</a:t>
            </a:r>
          </a:p>
          <a:p>
            <a:pPr defTabSz="914400">
              <a:defRPr sz="3200">
                <a:solidFill>
                  <a:srgbClr val="272727"/>
                </a:solidFill>
                <a:latin typeface="Courier"/>
                <a:ea typeface="Courier"/>
                <a:cs typeface="Courier"/>
                <a:sym typeface="Courier"/>
              </a:defRPr>
            </a:pPr>
            <a:r>
              <a:t>  </a:t>
            </a:r>
            <a:r>
              <a:rPr>
                <a:solidFill>
                  <a:srgbClr val="011480"/>
                </a:solidFill>
              </a:rPr>
              <a:t>const </a:t>
            </a:r>
            <a:r>
              <a:t>tree = renderer</a:t>
            </a:r>
          </a:p>
          <a:p>
            <a:pPr defTabSz="914400">
              <a:defRPr sz="3200">
                <a:solidFill>
                  <a:srgbClr val="00733B"/>
                </a:solidFill>
                <a:latin typeface="Courier"/>
                <a:ea typeface="Courier"/>
                <a:cs typeface="Courier"/>
                <a:sym typeface="Courier"/>
              </a:defRPr>
            </a:pPr>
            <a:r>
              <a:rPr>
                <a:solidFill>
                  <a:srgbClr val="272727"/>
                </a:solidFill>
              </a:rPr>
              <a:t>    .create(&lt;Link page=</a:t>
            </a:r>
            <a:r>
              <a:t>"http://www.facebook.com"</a:t>
            </a:r>
            <a:r>
              <a:rPr>
                <a:solidFill>
                  <a:srgbClr val="272727"/>
                </a:solidFill>
              </a:rPr>
              <a:t>&gt;Facebook&lt;</a:t>
            </a:r>
            <a:r>
              <a:rPr>
                <a:solidFill>
                  <a:srgbClr val="0432FF"/>
                </a:solidFill>
              </a:rPr>
              <a:t>/Link&gt;)</a:t>
            </a:r>
          </a:p>
          <a:p>
            <a:pPr defTabSz="914400">
              <a:defRPr sz="3200">
                <a:solidFill>
                  <a:srgbClr val="272727"/>
                </a:solidFill>
                <a:latin typeface="Courier"/>
                <a:ea typeface="Courier"/>
                <a:cs typeface="Courier"/>
                <a:sym typeface="Courier"/>
              </a:defRPr>
            </a:pPr>
            <a:r>
              <a:rPr>
                <a:solidFill>
                  <a:srgbClr val="0432FF"/>
                </a:solidFill>
              </a:rPr>
              <a:t>      </a:t>
            </a:r>
            <a:r>
              <a:t>.toJSON();</a:t>
            </a:r>
          </a:p>
          <a:p>
            <a:pPr defTabSz="914400">
              <a:defRPr sz="3200">
                <a:solidFill>
                  <a:srgbClr val="272727"/>
                </a:solidFill>
                <a:latin typeface="Courier"/>
                <a:ea typeface="Courier"/>
                <a:cs typeface="Courier"/>
                <a:sym typeface="Courier"/>
              </a:defRPr>
            </a:pPr>
            <a:r>
              <a:t>  expect(tree).toMatchSnapshot();</a:t>
            </a:r>
          </a:p>
          <a:p>
            <a:pPr defTabSz="914400">
              <a:defRPr sz="3200">
                <a:solidFill>
                  <a:srgbClr val="272727"/>
                </a:solidFill>
                <a:latin typeface="Courier"/>
                <a:ea typeface="Courier"/>
                <a:cs typeface="Courier"/>
                <a:sym typeface="Courier"/>
              </a:defRPr>
            </a:pPr>
            <a:r>
              <a:t>});</a:t>
            </a:r>
          </a:p>
        </p:txBody>
      </p:sp>
      <p:pic>
        <p:nvPicPr>
          <p:cNvPr id="442" name="Image" descr="Image"/>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t>Capture/Replay of API Traffic Detects Breaking Changes</a:t>
            </a:r>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t>Record the API requests and responses that clients make</a:t>
            </a:r>
          </a:p>
          <a:p>
            <a:r>
              <a:t>Test new versions of the API by identifying requests that result in different responses (“breaking changes”)</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(e.g. capture/replay) can help, but still just a snapshot of the real world</a:t>
            </a:r>
          </a:p>
          <a:p>
            <a:pPr marL="397763" indent="-397763" defTabSz="1591055">
              <a:spcBef>
                <a:spcPts val="1700"/>
              </a:spcBef>
              <a:defRPr sz="4872"/>
            </a:pPr>
            <a:r>
              <a:rPr dirty="0"/>
              <a:t>The SUT may use a different algorithm:</a:t>
            </a:r>
          </a:p>
          <a:p>
            <a:pPr marL="795527" lvl="1" indent="-397763" defTabSz="1591055">
              <a:spcBef>
                <a:spcPts val="800"/>
              </a:spcBef>
              <a:defRPr sz="4176"/>
            </a:pPr>
            <a:r>
              <a:rPr dirty="0"/>
              <a:t>The Spies expect a particular usage of double;</a:t>
            </a:r>
          </a:p>
          <a:p>
            <a:pPr marL="795527" lvl="1" indent="-397763" defTabSz="1591055">
              <a:spcBef>
                <a:spcPts val="800"/>
              </a:spcBef>
              <a:defRPr sz="4176"/>
            </a:pPr>
            <a:r>
              <a:rPr dirty="0"/>
              <a:t>The test is “brittle” because it depends on internal behavior of SUT;</a:t>
            </a:r>
          </a:p>
          <a:p>
            <a:pPr marL="397763" indent="-397763" defTabSz="1591055">
              <a:spcBef>
                <a:spcPts val="1700"/>
              </a:spcBef>
              <a:defRPr sz="4872"/>
            </a:pPr>
            <a:r>
              <a:rPr dirty="0"/>
              <a:t>Potential maintenance burden: as SUT evolves, mocks must evolve</a:t>
            </a:r>
          </a:p>
          <a:p>
            <a:pPr marL="795527" lvl="1" indent="-397763" defTabSz="1591055">
              <a:spcBef>
                <a:spcPts val="1700"/>
              </a:spcBef>
              <a:defRPr sz="4872"/>
            </a:pPr>
            <a:r>
              <a:rPr dirty="0"/>
              <a:t>Capture/replay is a bit less, at least…</a:t>
            </a:r>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pic>
        <p:nvPicPr>
          <p:cNvPr id="482" name="Picture 7" descr="Picture 7"/>
          <p:cNvPicPr>
            <a:picLocks noChangeAspect="1"/>
          </p:cNvPicPr>
          <p:nvPr/>
        </p:nvPicPr>
        <p:blipFill>
          <a:blip r:embed="rId3"/>
          <a:stretch>
            <a:fillRect/>
          </a:stretch>
        </p:blipFill>
        <p:spPr>
          <a:xfrm>
            <a:off x="15365325" y="4192568"/>
            <a:ext cx="8522565" cy="7315201"/>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Understand how and when to apply different kinds of test “doubles” such as “mocks and spies”</a:t>
            </a:r>
            <a:endParaRPr dirty="0"/>
          </a:p>
          <a:p>
            <a:pPr marL="914400" lvl="1" indent="-457200">
              <a:spcBef>
                <a:spcPts val="1000"/>
              </a:spcBef>
              <a:defRPr sz="4800"/>
            </a:pPr>
            <a:endParaRPr dirty="0"/>
          </a:p>
          <a:p>
            <a:pPr marL="914400" lvl="1" indent="-457200">
              <a:spcBef>
                <a:spcPts val="1000"/>
              </a:spcBef>
              <a:defRPr sz="4800"/>
            </a:pPr>
            <a:endParaRPr dirty="0"/>
          </a:p>
          <a:p>
            <a:pPr marL="914400" lvl="1" indent="-457200">
              <a:spcBef>
                <a:spcPts val="1000"/>
              </a:spcBef>
              <a:defRPr sz="4800">
                <a:solidFill>
                  <a:srgbClr val="FF0000"/>
                </a:solidFill>
              </a:defRPr>
            </a:pPr>
            <a:r>
              <a:rPr dirty="0"/>
              <a:t>For Further Reading</a:t>
            </a:r>
            <a:r>
              <a:rPr dirty="0">
                <a:solidFill>
                  <a:srgbClr val="000000"/>
                </a:solidFill>
              </a:rPr>
              <a:t> </a:t>
            </a:r>
          </a:p>
          <a:p>
            <a:pPr marL="1371600" lvl="2" indent="-457200">
              <a:spcBef>
                <a:spcPts val="1000"/>
              </a:spcBef>
              <a:defRPr sz="4000"/>
            </a:pPr>
            <a:r>
              <a:rPr dirty="0"/>
              <a:t>Check out Martin Fowler’s article, </a:t>
            </a:r>
            <a:br>
              <a:rPr dirty="0"/>
            </a:br>
            <a:r>
              <a:rPr dirty="0"/>
              <a:t>“Mocks Aren’t Stubs” </a:t>
            </a:r>
            <a:r>
              <a:rPr u="sng" dirty="0">
                <a:solidFill>
                  <a:srgbClr val="0563C1"/>
                </a:solidFill>
                <a:uFill>
                  <a:solidFill>
                    <a:srgbClr val="0563C1"/>
                  </a:solidFill>
                </a:uFill>
                <a:hlinkClick r:id="rId2"/>
              </a:rPr>
              <a:t>https://martinfowler.com/articles/mocksArentStubs.html</a:t>
            </a:r>
            <a:r>
              <a:rPr dirty="0"/>
              <a:t> </a:t>
            </a:r>
          </a:p>
          <a:p>
            <a:pPr marL="1371600" lvl="2" indent="-457200">
              <a:spcBef>
                <a:spcPts val="1000"/>
              </a:spcBef>
              <a:defRPr sz="4000"/>
            </a:pPr>
            <a:r>
              <a:rPr dirty="0"/>
              <a:t>“</a:t>
            </a:r>
            <a:r>
              <a:rPr dirty="0" err="1"/>
              <a:t>xUnit</a:t>
            </a:r>
            <a:r>
              <a:rPr dirty="0"/>
              <a:t> Test Patterns: Refactoring Test Code” by Gerard </a:t>
            </a:r>
            <a:r>
              <a:rPr dirty="0" err="1"/>
              <a:t>Meszaros</a:t>
            </a:r>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25</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7" name="Testing Scopes Larger than Units"/>
          <p:cNvSpPr txBox="1">
            <a:spLocks noGrp="1"/>
          </p:cNvSpPr>
          <p:nvPr>
            <p:ph type="title"/>
          </p:nvPr>
        </p:nvSpPr>
        <p:spPr>
          <a:prstGeom prst="rect">
            <a:avLst/>
          </a:prstGeom>
        </p:spPr>
        <p:txBody>
          <a:bodyPr/>
          <a:lstStyle/>
          <a:p>
            <a:r>
              <a:t>Testing Scopes Larger than Units</a:t>
            </a:r>
          </a:p>
        </p:txBody>
      </p:sp>
      <p:sp>
        <p:nvSpPr>
          <p:cNvPr id="14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
        <p:nvSpPr>
          <p:cNvPr id="149" name="1 class of one program running on a web server"/>
          <p:cNvSpPr txBox="1"/>
          <p:nvPr/>
        </p:nvSpPr>
        <p:spPr>
          <a:xfrm>
            <a:off x="12645446"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52" name="Group"/>
          <p:cNvGrpSpPr/>
          <p:nvPr/>
        </p:nvGrpSpPr>
        <p:grpSpPr>
          <a:xfrm>
            <a:off x="8694047" y="7309691"/>
            <a:ext cx="3010508" cy="1683282"/>
            <a:chOff x="0" y="0"/>
            <a:chExt cx="3010507" cy="1683281"/>
          </a:xfrm>
        </p:grpSpPr>
        <p:sp>
          <p:nvSpPr>
            <p:cNvPr id="15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5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55" name="Group"/>
          <p:cNvGrpSpPr/>
          <p:nvPr/>
        </p:nvGrpSpPr>
        <p:grpSpPr>
          <a:xfrm>
            <a:off x="13737384" y="7406262"/>
            <a:ext cx="826630" cy="1074873"/>
            <a:chOff x="0" y="0"/>
            <a:chExt cx="826628" cy="1074872"/>
          </a:xfrm>
        </p:grpSpPr>
        <p:sp>
          <p:nvSpPr>
            <p:cNvPr id="15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Integration” Tests Might be Larger"/>
          <p:cNvSpPr txBox="1">
            <a:spLocks noGrp="1"/>
          </p:cNvSpPr>
          <p:nvPr>
            <p:ph type="title"/>
          </p:nvPr>
        </p:nvSpPr>
        <p:spPr>
          <a:prstGeom prst="rect">
            <a:avLst/>
          </a:prstGeom>
        </p:spPr>
        <p:txBody>
          <a:bodyPr/>
          <a:lstStyle/>
          <a:p>
            <a:r>
              <a:t>“Integration” Tests Might be Larger</a:t>
            </a:r>
          </a:p>
        </p:txBody>
      </p:sp>
      <p:sp>
        <p:nvSpPr>
          <p:cNvPr id="162"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163" name="Rectangle"/>
          <p:cNvSpPr/>
          <p:nvPr/>
        </p:nvSpPr>
        <p:spPr>
          <a:xfrm>
            <a:off x="6353904" y="5385991"/>
            <a:ext cx="8384105"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4" name="Rectangle"/>
          <p:cNvSpPr/>
          <p:nvPr/>
        </p:nvSpPr>
        <p:spPr>
          <a:xfrm>
            <a:off x="1468860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5" name="1 class of one program running on a web server"/>
          <p:cNvSpPr txBox="1"/>
          <p:nvPr/>
        </p:nvSpPr>
        <p:spPr>
          <a:xfrm>
            <a:off x="14854094"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68" name="Group"/>
          <p:cNvGrpSpPr/>
          <p:nvPr/>
        </p:nvGrpSpPr>
        <p:grpSpPr>
          <a:xfrm>
            <a:off x="10902696" y="7309691"/>
            <a:ext cx="3010508" cy="1683282"/>
            <a:chOff x="0" y="0"/>
            <a:chExt cx="3010507" cy="1683281"/>
          </a:xfrm>
        </p:grpSpPr>
        <p:sp>
          <p:nvSpPr>
            <p:cNvPr id="166"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67"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71" name="Group"/>
          <p:cNvGrpSpPr/>
          <p:nvPr/>
        </p:nvGrpSpPr>
        <p:grpSpPr>
          <a:xfrm>
            <a:off x="15946034" y="7406262"/>
            <a:ext cx="826630" cy="1074873"/>
            <a:chOff x="0" y="0"/>
            <a:chExt cx="826628" cy="1074872"/>
          </a:xfrm>
        </p:grpSpPr>
        <p:sp>
          <p:nvSpPr>
            <p:cNvPr id="169"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70"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72" name="Unit"/>
          <p:cNvSpPr txBox="1"/>
          <p:nvPr/>
        </p:nvSpPr>
        <p:spPr>
          <a:xfrm>
            <a:off x="15919877" y="5572164"/>
            <a:ext cx="87894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73" name="Integration"/>
          <p:cNvSpPr txBox="1"/>
          <p:nvPr/>
        </p:nvSpPr>
        <p:spPr>
          <a:xfrm>
            <a:off x="11306454" y="5572164"/>
            <a:ext cx="2202994"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76" name="Group"/>
          <p:cNvGrpSpPr/>
          <p:nvPr/>
        </p:nvGrpSpPr>
        <p:grpSpPr>
          <a:xfrm>
            <a:off x="6427654" y="8029721"/>
            <a:ext cx="3894727" cy="945158"/>
            <a:chOff x="0" y="0"/>
            <a:chExt cx="3894725" cy="945156"/>
          </a:xfrm>
        </p:grpSpPr>
        <p:sp>
          <p:nvSpPr>
            <p:cNvPr id="174"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75"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4165722" y="5278402"/>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7" name="Classify Tests by Size and Scope"/>
          <p:cNvSpPr txBox="1">
            <a:spLocks noGrp="1"/>
          </p:cNvSpPr>
          <p:nvPr>
            <p:ph type="title"/>
          </p:nvPr>
        </p:nvSpPr>
        <p:spPr>
          <a:prstGeom prst="rect">
            <a:avLst/>
          </a:prstGeom>
        </p:spPr>
        <p:txBody>
          <a:bodyPr/>
          <a:lstStyle/>
          <a:p>
            <a:r>
              <a:t>Classify Tests by Size and Scope</a:t>
            </a:r>
          </a:p>
        </p:txBody>
      </p:sp>
      <p:sp>
        <p:nvSpPr>
          <p:cNvPr id="20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52149" y="6815357"/>
            <a:ext cx="1086638"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“Small”</a:t>
            </a:r>
          </a:p>
        </p:txBody>
      </p:sp>
      <p:sp>
        <p:nvSpPr>
          <p:cNvPr id="225" name="“Medium”"/>
          <p:cNvSpPr txBox="1"/>
          <p:nvPr/>
        </p:nvSpPr>
        <p:spPr>
          <a:xfrm>
            <a:off x="8801652" y="6815357"/>
            <a:ext cx="1423036"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“Medium”</a:t>
            </a:r>
          </a:p>
        </p:txBody>
      </p:sp>
      <p:sp>
        <p:nvSpPr>
          <p:cNvPr id="226" name="“Large”"/>
          <p:cNvSpPr txBox="1"/>
          <p:nvPr/>
        </p:nvSpPr>
        <p:spPr>
          <a:xfrm>
            <a:off x="4165179" y="4914337"/>
            <a:ext cx="1105638" cy="41099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“Large”</a:t>
            </a:r>
          </a:p>
        </p:txBody>
      </p:sp>
      <p:sp>
        <p:nvSpPr>
          <p:cNvPr id="227"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t>Small: run in a single thread, can’t sleep, perform I/O or making blocking calls</a:t>
            </a:r>
          </a:p>
          <a:p>
            <a:r>
              <a:t>Medium: run on single computer, can use processes/threads, perform I/O, but only contact localhost</a:t>
            </a:r>
          </a:p>
          <a:p>
            <a:r>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sp>
        <p:nvSpPr>
          <p:cNvPr id="234"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5523404" y="11704894"/>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t>From SoftEng @ Google Chapter 11</a:t>
            </a:r>
          </a:p>
          <a:p>
            <a:pPr lvl="1"/>
            <a:r>
              <a:t>https://learning.oreilly.com/library/view/software-engineering-at/9781492082781/ch11.html#testing_overview</a:t>
            </a:r>
            <a:endParaRPr sz="4704"/>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t>8</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2" name="Group 1">
            <a:extLst>
              <a:ext uri="{FF2B5EF4-FFF2-40B4-BE49-F238E27FC236}">
                <a16:creationId xmlns:a16="http://schemas.microsoft.com/office/drawing/2014/main" id="{3981E7DA-9D41-A7E1-E506-BE8F3D1294FA}"/>
              </a:ext>
            </a:extLst>
          </p:cNvPr>
          <p:cNvGrpSpPr/>
          <p:nvPr/>
        </p:nvGrpSpPr>
        <p:grpSpPr>
          <a:xfrm>
            <a:off x="11441835" y="4092730"/>
            <a:ext cx="8610091" cy="7315201"/>
            <a:chOff x="11441835" y="4092730"/>
            <a:chExt cx="8610091" cy="7315201"/>
          </a:xfrm>
        </p:grpSpPr>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lstStyle/>
          <a:p>
            <a:pPr marL="388620" indent="-388620" defTabSz="1554480">
              <a:lnSpc>
                <a:spcPct val="81000"/>
              </a:lnSpc>
              <a:spcBef>
                <a:spcPts val="1700"/>
              </a:spcBef>
              <a:defRPr sz="4760"/>
            </a:pPr>
            <a:r>
              <a:t>Database component</a:t>
            </a:r>
          </a:p>
          <a:p>
            <a:pPr marL="777240" lvl="1" indent="-388620" defTabSz="1554480">
              <a:lnSpc>
                <a:spcPct val="81000"/>
              </a:lnSpc>
              <a:spcBef>
                <a:spcPts val="800"/>
              </a:spcBef>
              <a:defRPr sz="4080"/>
            </a:pPr>
            <a:r>
              <a:t>Contents may need to reflect/simulate real-world;</a:t>
            </a:r>
          </a:p>
          <a:p>
            <a:pPr marL="777240" lvl="1" indent="-388620" defTabSz="1554480">
              <a:lnSpc>
                <a:spcPct val="81000"/>
              </a:lnSpc>
              <a:spcBef>
                <a:spcPts val="800"/>
              </a:spcBef>
              <a:defRPr sz="4080"/>
            </a:pPr>
            <a:r>
              <a:t>Data may be expensive/proprietary/confidential.</a:t>
            </a:r>
          </a:p>
          <a:p>
            <a:pPr marL="388620" indent="-388620" defTabSz="1554480">
              <a:lnSpc>
                <a:spcPct val="81000"/>
              </a:lnSpc>
              <a:spcBef>
                <a:spcPts val="1700"/>
              </a:spcBef>
              <a:defRPr sz="4760"/>
            </a:pPr>
            <a:r>
              <a:t>Network connections</a:t>
            </a:r>
          </a:p>
          <a:p>
            <a:pPr marL="777240" lvl="1" indent="-388620" defTabSz="1554480">
              <a:lnSpc>
                <a:spcPct val="81000"/>
              </a:lnSpc>
              <a:spcBef>
                <a:spcPts val="800"/>
              </a:spcBef>
              <a:defRPr sz="4080"/>
            </a:pPr>
            <a:r>
              <a:t>”Real” connections may be slow/flaky/disrupted;</a:t>
            </a:r>
          </a:p>
          <a:p>
            <a:pPr marL="777240" lvl="1" indent="-388620" defTabSz="1554480">
              <a:lnSpc>
                <a:spcPct val="81000"/>
              </a:lnSpc>
              <a:spcBef>
                <a:spcPts val="800"/>
              </a:spcBef>
              <a:defRPr sz="4080"/>
            </a:pPr>
            <a:r>
              <a:t>Resources may have changed since test was written.</a:t>
            </a:r>
          </a:p>
          <a:p>
            <a:pPr marL="388620" indent="-388620" defTabSz="1554480">
              <a:lnSpc>
                <a:spcPct val="81000"/>
              </a:lnSpc>
              <a:spcBef>
                <a:spcPts val="1700"/>
              </a:spcBef>
              <a:defRPr sz="4760"/>
            </a:pPr>
            <a:r>
              <a:t>Environment</a:t>
            </a:r>
          </a:p>
          <a:p>
            <a:pPr marL="777240" lvl="1" indent="-388620" defTabSz="1554480">
              <a:lnSpc>
                <a:spcPct val="81000"/>
              </a:lnSpc>
              <a:spcBef>
                <a:spcPts val="800"/>
              </a:spcBef>
              <a:defRPr sz="4080"/>
            </a:pPr>
            <a:r>
              <a:t>Interactions with OS, locale or other software.</a:t>
            </a:r>
          </a:p>
          <a:p>
            <a:pPr marL="388620" indent="-388620" defTabSz="1554480">
              <a:lnSpc>
                <a:spcPct val="81000"/>
              </a:lnSpc>
              <a:spcBef>
                <a:spcPts val="1700"/>
              </a:spcBef>
              <a:defRPr sz="4760"/>
            </a:pPr>
            <a:r>
              <a:t>Human actors</a:t>
            </a:r>
          </a:p>
          <a:p>
            <a:pPr marL="777240" lvl="1" indent="-388620" defTabSz="1554480">
              <a:lnSpc>
                <a:spcPct val="81000"/>
              </a:lnSpc>
              <a:spcBef>
                <a:spcPts val="800"/>
              </a:spcBef>
              <a:defRPr sz="4080"/>
            </a:pPr>
            <a:r>
              <a:t>Ultimately unpredictable.</a:t>
            </a:r>
          </a:p>
          <a:p>
            <a:pPr marL="388620" indent="-388620" defTabSz="1554480">
              <a:lnSpc>
                <a:spcPct val="81000"/>
              </a:lnSpc>
              <a:spcBef>
                <a:spcPts val="1700"/>
              </a:spcBef>
              <a:defRPr sz="4760"/>
            </a:pPr>
            <a:r>
              <a:t>Specification ambiguity</a:t>
            </a:r>
          </a:p>
          <a:p>
            <a:pPr marL="777240" lvl="1" indent="-388620" defTabSz="1554480">
              <a:lnSpc>
                <a:spcPct val="81000"/>
              </a:lnSpc>
              <a:spcBef>
                <a:spcPts val="800"/>
              </a:spcBef>
              <a:defRPr sz="4080"/>
            </a:pPr>
            <a:r>
              <a:t>Large systems -&gt; many behaviors/interactions to consider</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rPr/>
              <a:t>9</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279</TotalTime>
  <Words>3619</Words>
  <Application>Microsoft Office PowerPoint</Application>
  <PresentationFormat>Custom</PresentationFormat>
  <Paragraphs>323</Paragraphs>
  <Slides>25</Slides>
  <Notes>21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Arial</vt:lpstr>
      <vt:lpstr>Calibri</vt:lpstr>
      <vt:lpstr>Calibri Light</vt:lpstr>
      <vt:lpstr>Chalkboard SE Regular</vt:lpstr>
      <vt:lpstr>Consolas</vt:lpstr>
      <vt:lpstr>Courier</vt:lpstr>
      <vt:lpstr>Helvetica Light</vt:lpstr>
      <vt:lpstr>Helvetica Neue</vt:lpstr>
      <vt:lpstr>Helvetica Neue Medium</vt:lpstr>
      <vt:lpstr>Ink Free</vt:lpstr>
      <vt:lpstr>Slack-Lato</vt:lpstr>
      <vt:lpstr>Verdana</vt:lpstr>
      <vt:lpstr>Office Theme</vt:lpstr>
      <vt:lpstr>CS 4530: Fundamentals of Software Engineering  Module 12: Designing Tests for Large Systems</vt:lpstr>
      <vt:lpstr>Learning Objectives for this Lesson</vt:lpstr>
      <vt:lpstr>Testing Scopes Larger than Units</vt:lpstr>
      <vt:lpstr>“Integration” Tests Might be Larger</vt:lpstr>
      <vt:lpstr>Some Tests are Enormous</vt:lpstr>
      <vt:lpstr>Classify Tests by Size and Scope</vt:lpstr>
      <vt:lpstr>How big is my test?</vt:lpstr>
      <vt:lpstr>Testing Distribution (How much of each kind of testing we should do?)</vt:lpstr>
      <vt:lpstr>Large Systems are Hard to Test</vt:lpstr>
      <vt:lpstr>Test Doubles replace uncontrollable pieces of the environment</vt:lpstr>
      <vt:lpstr>What are Test Doubles?</vt:lpstr>
      <vt:lpstr>When to use Test Doubles?</vt:lpstr>
      <vt:lpstr>Test Doubles Intercept Calls to Methods</vt:lpstr>
      <vt:lpstr>Test Spy is a stub that remembers how the object was called</vt:lpstr>
      <vt:lpstr>Example: Test Spies in IP2</vt:lpstr>
      <vt:lpstr>Test Mock is a Double that has Scripted results</vt:lpstr>
      <vt:lpstr>Jest supports Mocks</vt:lpstr>
      <vt:lpstr>Here is another Example of Mock /1</vt:lpstr>
      <vt:lpstr>Here is another Example of Mock /2</vt:lpstr>
      <vt:lpstr>Supply Implementation to Mocks to Simulate Behaviors</vt:lpstr>
      <vt:lpstr>Testing Large Systems is Hard</vt:lpstr>
      <vt:lpstr>Snapshot GUI Tests Detect Changes</vt:lpstr>
      <vt:lpstr>Capture/Replay of API Traffic Detects Breaking Changes</vt:lpstr>
      <vt:lpstr>Test Doubles Have Weaknesses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6</cp:revision>
  <dcterms:modified xsi:type="dcterms:W3CDTF">2022-10-17T17:02:21Z</dcterms:modified>
</cp:coreProperties>
</file>